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7" r:id="rId4"/>
    <p:sldId id="257" r:id="rId5"/>
    <p:sldId id="268" r:id="rId6"/>
    <p:sldId id="259" r:id="rId7"/>
    <p:sldId id="260" r:id="rId8"/>
    <p:sldId id="264" r:id="rId9"/>
    <p:sldId id="266" r:id="rId10"/>
    <p:sldId id="263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9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52"/>
    <p:restoredTop sz="94701"/>
  </p:normalViewPr>
  <p:slideViewPr>
    <p:cSldViewPr snapToGrid="0" snapToObjects="1">
      <p:cViewPr varScale="1">
        <p:scale>
          <a:sx n="86" d="100"/>
          <a:sy n="86" d="100"/>
        </p:scale>
        <p:origin x="216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53B6AB-CC41-4F37-962D-ECDDA23B6CE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7117E0-57C8-4CF7-890F-0478301D6736}">
      <dgm:prSet custT="1"/>
      <dgm:spPr/>
      <dgm:t>
        <a:bodyPr/>
        <a:lstStyle/>
        <a:p>
          <a:r>
            <a:rPr lang="en-US" sz="2400" b="0" dirty="0"/>
            <a:t>Y Categories Classification</a:t>
          </a:r>
        </a:p>
      </dgm:t>
    </dgm:pt>
    <dgm:pt modelId="{9C65ACA9-5893-4BC1-872C-CA30B97AA7C1}" type="parTrans" cxnId="{17E83CDD-EFB4-4B66-8B72-D6D1CA331CE1}">
      <dgm:prSet/>
      <dgm:spPr/>
      <dgm:t>
        <a:bodyPr/>
        <a:lstStyle/>
        <a:p>
          <a:endParaRPr lang="en-US" sz="1400" b="0"/>
        </a:p>
      </dgm:t>
    </dgm:pt>
    <dgm:pt modelId="{9D4F20F6-C072-41B2-90BA-2F2F4CB8843C}" type="sibTrans" cxnId="{17E83CDD-EFB4-4B66-8B72-D6D1CA331CE1}">
      <dgm:prSet/>
      <dgm:spPr/>
      <dgm:t>
        <a:bodyPr/>
        <a:lstStyle/>
        <a:p>
          <a:endParaRPr lang="en-US" sz="1400" b="0"/>
        </a:p>
      </dgm:t>
    </dgm:pt>
    <dgm:pt modelId="{3C93E05E-68EC-448E-AEA2-0D377D863CE0}">
      <dgm:prSet custT="1"/>
      <dgm:spPr/>
      <dgm:t>
        <a:bodyPr/>
        <a:lstStyle/>
        <a:p>
          <a:r>
            <a:rPr lang="en-US" sz="2400" b="0" dirty="0"/>
            <a:t>0 = "Strong Sell Short” </a:t>
          </a:r>
          <a:r>
            <a:rPr lang="en-US" sz="2400" b="0" i="0" dirty="0"/>
            <a:t>-60%</a:t>
          </a:r>
          <a:r>
            <a:rPr lang="en-US" sz="2400" b="0" dirty="0"/>
            <a:t>  </a:t>
          </a:r>
        </a:p>
      </dgm:t>
    </dgm:pt>
    <dgm:pt modelId="{E78733EE-63FD-4B61-91A4-74526409799D}" type="parTrans" cxnId="{E16B759B-EB2D-4618-9DD7-064C26ABB922}">
      <dgm:prSet/>
      <dgm:spPr/>
      <dgm:t>
        <a:bodyPr/>
        <a:lstStyle/>
        <a:p>
          <a:endParaRPr lang="en-US" sz="1400" b="0"/>
        </a:p>
      </dgm:t>
    </dgm:pt>
    <dgm:pt modelId="{3E780886-DF92-4DEA-AFBC-5FD040FE11BE}" type="sibTrans" cxnId="{E16B759B-EB2D-4618-9DD7-064C26ABB922}">
      <dgm:prSet/>
      <dgm:spPr/>
      <dgm:t>
        <a:bodyPr/>
        <a:lstStyle/>
        <a:p>
          <a:endParaRPr lang="en-US" sz="1400" b="0"/>
        </a:p>
      </dgm:t>
    </dgm:pt>
    <dgm:pt modelId="{26CC8617-79FC-44DB-B75B-C4FD1F60CB94}">
      <dgm:prSet custT="1"/>
      <dgm:spPr/>
      <dgm:t>
        <a:bodyPr/>
        <a:lstStyle/>
        <a:p>
          <a:r>
            <a:rPr lang="en-US" sz="2400" b="0" dirty="0"/>
            <a:t>1 = "Sell Short” </a:t>
          </a:r>
          <a:r>
            <a:rPr lang="en-US" sz="2400" b="0" i="0" dirty="0"/>
            <a:t>-60%-10%</a:t>
          </a:r>
          <a:r>
            <a:rPr lang="en-US" sz="2400" b="0" dirty="0"/>
            <a:t>  </a:t>
          </a:r>
        </a:p>
      </dgm:t>
    </dgm:pt>
    <dgm:pt modelId="{3FBF1AA2-4A3E-4C36-BC82-BC670491D4E5}" type="parTrans" cxnId="{F92866E7-F3F6-4020-B3F7-E73D44C5C2DF}">
      <dgm:prSet/>
      <dgm:spPr/>
      <dgm:t>
        <a:bodyPr/>
        <a:lstStyle/>
        <a:p>
          <a:endParaRPr lang="en-US" sz="1400" b="0"/>
        </a:p>
      </dgm:t>
    </dgm:pt>
    <dgm:pt modelId="{480BC732-1145-42AE-A994-A564F0ED078C}" type="sibTrans" cxnId="{F92866E7-F3F6-4020-B3F7-E73D44C5C2DF}">
      <dgm:prSet/>
      <dgm:spPr/>
      <dgm:t>
        <a:bodyPr/>
        <a:lstStyle/>
        <a:p>
          <a:endParaRPr lang="en-US" sz="1400" b="0"/>
        </a:p>
      </dgm:t>
    </dgm:pt>
    <dgm:pt modelId="{9F8CB558-38B6-45B6-B641-539988AA0663}">
      <dgm:prSet custT="1"/>
      <dgm:spPr/>
      <dgm:t>
        <a:bodyPr/>
        <a:lstStyle/>
        <a:p>
          <a:r>
            <a:rPr lang="en-US" sz="2400" b="0" dirty="0"/>
            <a:t>2 = "Pass” </a:t>
          </a:r>
          <a:r>
            <a:rPr lang="en-US" sz="2400" b="0" i="0" dirty="0"/>
            <a:t>-10%-+10%</a:t>
          </a:r>
          <a:r>
            <a:rPr lang="en-US" sz="2400" b="0" dirty="0"/>
            <a:t> </a:t>
          </a:r>
        </a:p>
      </dgm:t>
    </dgm:pt>
    <dgm:pt modelId="{A1AB375D-6615-4F84-8708-21FC3DD3D785}" type="parTrans" cxnId="{3F002A5F-9069-49EA-86A4-1F0DCD0BD211}">
      <dgm:prSet/>
      <dgm:spPr/>
      <dgm:t>
        <a:bodyPr/>
        <a:lstStyle/>
        <a:p>
          <a:endParaRPr lang="en-US" sz="1400" b="0"/>
        </a:p>
      </dgm:t>
    </dgm:pt>
    <dgm:pt modelId="{BD42684D-7346-483C-9B1D-6236EF5B80E9}" type="sibTrans" cxnId="{3F002A5F-9069-49EA-86A4-1F0DCD0BD211}">
      <dgm:prSet/>
      <dgm:spPr/>
      <dgm:t>
        <a:bodyPr/>
        <a:lstStyle/>
        <a:p>
          <a:endParaRPr lang="en-US" sz="1400" b="0"/>
        </a:p>
      </dgm:t>
    </dgm:pt>
    <dgm:pt modelId="{FD0C2B76-7579-41D7-A6BB-A2C2122EF9E4}">
      <dgm:prSet custT="1"/>
      <dgm:spPr/>
      <dgm:t>
        <a:bodyPr/>
        <a:lstStyle/>
        <a:p>
          <a:r>
            <a:rPr lang="en-US" sz="2400" b="0" dirty="0"/>
            <a:t>3 = "Buy"  </a:t>
          </a:r>
          <a:r>
            <a:rPr lang="en-US" sz="2400" b="0" i="0" dirty="0"/>
            <a:t>+10%-+60%</a:t>
          </a:r>
          <a:endParaRPr lang="en-US" sz="2400" b="0" dirty="0"/>
        </a:p>
      </dgm:t>
    </dgm:pt>
    <dgm:pt modelId="{85A18277-6E93-4710-BE14-E2A5BB65CC29}" type="parTrans" cxnId="{A6334A7C-4054-45F8-A481-BF47BFBA13B6}">
      <dgm:prSet/>
      <dgm:spPr/>
      <dgm:t>
        <a:bodyPr/>
        <a:lstStyle/>
        <a:p>
          <a:endParaRPr lang="en-US" sz="1400" b="0"/>
        </a:p>
      </dgm:t>
    </dgm:pt>
    <dgm:pt modelId="{C56EF0F2-5D39-432A-85CC-899542EFC7D1}" type="sibTrans" cxnId="{A6334A7C-4054-45F8-A481-BF47BFBA13B6}">
      <dgm:prSet/>
      <dgm:spPr/>
      <dgm:t>
        <a:bodyPr/>
        <a:lstStyle/>
        <a:p>
          <a:endParaRPr lang="en-US" sz="1400" b="0"/>
        </a:p>
      </dgm:t>
    </dgm:pt>
    <dgm:pt modelId="{4473F180-72DB-4771-860F-4EF5B97540A1}">
      <dgm:prSet custT="1"/>
      <dgm:spPr/>
      <dgm:t>
        <a:bodyPr/>
        <a:lstStyle/>
        <a:p>
          <a:r>
            <a:rPr lang="en-US" sz="2400" b="0" dirty="0"/>
            <a:t>4 = "Strong Buy” </a:t>
          </a:r>
          <a:r>
            <a:rPr lang="en-US" sz="2400" b="0" i="0" dirty="0"/>
            <a:t>+60%-+100%</a:t>
          </a:r>
          <a:r>
            <a:rPr lang="en-US" sz="2400" b="0" dirty="0"/>
            <a:t> </a:t>
          </a:r>
        </a:p>
      </dgm:t>
    </dgm:pt>
    <dgm:pt modelId="{8160A118-73DA-489C-8CFB-45CB1E68256F}" type="parTrans" cxnId="{9D5FEEEA-25A0-48A9-A622-FB12436145CB}">
      <dgm:prSet/>
      <dgm:spPr/>
      <dgm:t>
        <a:bodyPr/>
        <a:lstStyle/>
        <a:p>
          <a:endParaRPr lang="en-US" sz="1400" b="0"/>
        </a:p>
      </dgm:t>
    </dgm:pt>
    <dgm:pt modelId="{C73CFA85-573A-4EFC-AEB9-3F92FABF1063}" type="sibTrans" cxnId="{9D5FEEEA-25A0-48A9-A622-FB12436145CB}">
      <dgm:prSet/>
      <dgm:spPr/>
      <dgm:t>
        <a:bodyPr/>
        <a:lstStyle/>
        <a:p>
          <a:endParaRPr lang="en-US" sz="1400" b="0"/>
        </a:p>
      </dgm:t>
    </dgm:pt>
    <dgm:pt modelId="{99C24CF7-3172-4CCD-843B-417D625FD14C}">
      <dgm:prSet custT="1"/>
      <dgm:spPr/>
      <dgm:t>
        <a:bodyPr/>
        <a:lstStyle/>
        <a:p>
          <a:r>
            <a:rPr lang="en-US" sz="2400" b="0" dirty="0"/>
            <a:t>5 = "Very High Return” </a:t>
          </a:r>
          <a:r>
            <a:rPr lang="en-US" sz="2400" b="0" i="0" dirty="0"/>
            <a:t>over 100%</a:t>
          </a:r>
          <a:endParaRPr lang="en-US" sz="2400" b="0" dirty="0"/>
        </a:p>
      </dgm:t>
    </dgm:pt>
    <dgm:pt modelId="{5DE107D7-902F-4700-AFFD-8CA25AE031B1}" type="parTrans" cxnId="{A67B8F08-273E-4458-A851-8149A74161F6}">
      <dgm:prSet/>
      <dgm:spPr/>
      <dgm:t>
        <a:bodyPr/>
        <a:lstStyle/>
        <a:p>
          <a:endParaRPr lang="en-US" sz="1400" b="0"/>
        </a:p>
      </dgm:t>
    </dgm:pt>
    <dgm:pt modelId="{9FAB4A24-8BBE-498C-9DC7-A2DC3C0CF4C3}" type="sibTrans" cxnId="{A67B8F08-273E-4458-A851-8149A74161F6}">
      <dgm:prSet/>
      <dgm:spPr/>
      <dgm:t>
        <a:bodyPr/>
        <a:lstStyle/>
        <a:p>
          <a:endParaRPr lang="en-US" sz="1400" b="0"/>
        </a:p>
      </dgm:t>
    </dgm:pt>
    <dgm:pt modelId="{E0030B45-247C-0A4F-A9DA-DBD9BE1C4E0F}" type="pres">
      <dgm:prSet presAssocID="{9353B6AB-CC41-4F37-962D-ECDDA23B6CE3}" presName="vert0" presStyleCnt="0">
        <dgm:presLayoutVars>
          <dgm:dir/>
          <dgm:animOne val="branch"/>
          <dgm:animLvl val="lvl"/>
        </dgm:presLayoutVars>
      </dgm:prSet>
      <dgm:spPr/>
    </dgm:pt>
    <dgm:pt modelId="{FF70B359-BC93-AB4C-B28B-9C95140D135B}" type="pres">
      <dgm:prSet presAssocID="{AA7117E0-57C8-4CF7-890F-0478301D6736}" presName="thickLine" presStyleLbl="alignNode1" presStyleIdx="0" presStyleCnt="7"/>
      <dgm:spPr/>
    </dgm:pt>
    <dgm:pt modelId="{8F315FA1-9A76-9A40-AFAB-5ADBFA250322}" type="pres">
      <dgm:prSet presAssocID="{AA7117E0-57C8-4CF7-890F-0478301D6736}" presName="horz1" presStyleCnt="0"/>
      <dgm:spPr/>
    </dgm:pt>
    <dgm:pt modelId="{108DB196-FC98-5E46-87DA-985CDAA442F1}" type="pres">
      <dgm:prSet presAssocID="{AA7117E0-57C8-4CF7-890F-0478301D6736}" presName="tx1" presStyleLbl="revTx" presStyleIdx="0" presStyleCnt="7"/>
      <dgm:spPr/>
    </dgm:pt>
    <dgm:pt modelId="{3819DACB-37AA-1841-BF05-125F6C8C1FE3}" type="pres">
      <dgm:prSet presAssocID="{AA7117E0-57C8-4CF7-890F-0478301D6736}" presName="vert1" presStyleCnt="0"/>
      <dgm:spPr/>
    </dgm:pt>
    <dgm:pt modelId="{0455653F-ADC9-AA46-99AD-5F29D38FBDB7}" type="pres">
      <dgm:prSet presAssocID="{3C93E05E-68EC-448E-AEA2-0D377D863CE0}" presName="thickLine" presStyleLbl="alignNode1" presStyleIdx="1" presStyleCnt="7"/>
      <dgm:spPr/>
    </dgm:pt>
    <dgm:pt modelId="{D6FBA88C-5893-2B4B-B894-8D95832DF1D0}" type="pres">
      <dgm:prSet presAssocID="{3C93E05E-68EC-448E-AEA2-0D377D863CE0}" presName="horz1" presStyleCnt="0"/>
      <dgm:spPr/>
    </dgm:pt>
    <dgm:pt modelId="{64E9B9F0-04DE-454B-9E8B-F27365D1C09D}" type="pres">
      <dgm:prSet presAssocID="{3C93E05E-68EC-448E-AEA2-0D377D863CE0}" presName="tx1" presStyleLbl="revTx" presStyleIdx="1" presStyleCnt="7"/>
      <dgm:spPr/>
    </dgm:pt>
    <dgm:pt modelId="{76B6C507-295E-244C-8C8D-61EF0608C53A}" type="pres">
      <dgm:prSet presAssocID="{3C93E05E-68EC-448E-AEA2-0D377D863CE0}" presName="vert1" presStyleCnt="0"/>
      <dgm:spPr/>
    </dgm:pt>
    <dgm:pt modelId="{AC2FC5E3-F976-B645-AFA7-D3A01DA7591C}" type="pres">
      <dgm:prSet presAssocID="{26CC8617-79FC-44DB-B75B-C4FD1F60CB94}" presName="thickLine" presStyleLbl="alignNode1" presStyleIdx="2" presStyleCnt="7"/>
      <dgm:spPr/>
    </dgm:pt>
    <dgm:pt modelId="{AABA19FE-6BA3-3F47-89FF-B5BA286D6AA1}" type="pres">
      <dgm:prSet presAssocID="{26CC8617-79FC-44DB-B75B-C4FD1F60CB94}" presName="horz1" presStyleCnt="0"/>
      <dgm:spPr/>
    </dgm:pt>
    <dgm:pt modelId="{696015FF-4EE0-894D-8385-7DED43A4B8EC}" type="pres">
      <dgm:prSet presAssocID="{26CC8617-79FC-44DB-B75B-C4FD1F60CB94}" presName="tx1" presStyleLbl="revTx" presStyleIdx="2" presStyleCnt="7"/>
      <dgm:spPr/>
    </dgm:pt>
    <dgm:pt modelId="{3364AFBF-DB4E-DB44-823B-791EF63E2E7C}" type="pres">
      <dgm:prSet presAssocID="{26CC8617-79FC-44DB-B75B-C4FD1F60CB94}" presName="vert1" presStyleCnt="0"/>
      <dgm:spPr/>
    </dgm:pt>
    <dgm:pt modelId="{3F41B3F9-D673-504B-902E-7CAA0888A5A4}" type="pres">
      <dgm:prSet presAssocID="{9F8CB558-38B6-45B6-B641-539988AA0663}" presName="thickLine" presStyleLbl="alignNode1" presStyleIdx="3" presStyleCnt="7"/>
      <dgm:spPr/>
    </dgm:pt>
    <dgm:pt modelId="{FF5EE16A-B520-B441-9B48-1152B60E1A0C}" type="pres">
      <dgm:prSet presAssocID="{9F8CB558-38B6-45B6-B641-539988AA0663}" presName="horz1" presStyleCnt="0"/>
      <dgm:spPr/>
    </dgm:pt>
    <dgm:pt modelId="{42F5262D-F1DA-824F-8567-6C1B94E6B009}" type="pres">
      <dgm:prSet presAssocID="{9F8CB558-38B6-45B6-B641-539988AA0663}" presName="tx1" presStyleLbl="revTx" presStyleIdx="3" presStyleCnt="7"/>
      <dgm:spPr/>
    </dgm:pt>
    <dgm:pt modelId="{C47AA7A6-D14F-4E41-932F-0D89CEAC0CC3}" type="pres">
      <dgm:prSet presAssocID="{9F8CB558-38B6-45B6-B641-539988AA0663}" presName="vert1" presStyleCnt="0"/>
      <dgm:spPr/>
    </dgm:pt>
    <dgm:pt modelId="{7E7CFCBD-4782-DA4D-B7BB-D55654759546}" type="pres">
      <dgm:prSet presAssocID="{FD0C2B76-7579-41D7-A6BB-A2C2122EF9E4}" presName="thickLine" presStyleLbl="alignNode1" presStyleIdx="4" presStyleCnt="7"/>
      <dgm:spPr/>
    </dgm:pt>
    <dgm:pt modelId="{DD6B4CE8-0DA4-054F-A9F4-8CA4600E1206}" type="pres">
      <dgm:prSet presAssocID="{FD0C2B76-7579-41D7-A6BB-A2C2122EF9E4}" presName="horz1" presStyleCnt="0"/>
      <dgm:spPr/>
    </dgm:pt>
    <dgm:pt modelId="{9A6CA811-4D4E-D947-85E4-BD0187AAD19C}" type="pres">
      <dgm:prSet presAssocID="{FD0C2B76-7579-41D7-A6BB-A2C2122EF9E4}" presName="tx1" presStyleLbl="revTx" presStyleIdx="4" presStyleCnt="7"/>
      <dgm:spPr/>
    </dgm:pt>
    <dgm:pt modelId="{BAFC4061-F5D0-4F43-A63C-F44781A4EB5F}" type="pres">
      <dgm:prSet presAssocID="{FD0C2B76-7579-41D7-A6BB-A2C2122EF9E4}" presName="vert1" presStyleCnt="0"/>
      <dgm:spPr/>
    </dgm:pt>
    <dgm:pt modelId="{B804711E-0EA1-C64C-8445-9A0A46950929}" type="pres">
      <dgm:prSet presAssocID="{4473F180-72DB-4771-860F-4EF5B97540A1}" presName="thickLine" presStyleLbl="alignNode1" presStyleIdx="5" presStyleCnt="7"/>
      <dgm:spPr/>
    </dgm:pt>
    <dgm:pt modelId="{28C8FDB7-1A5F-C54F-8338-DBEEA0043439}" type="pres">
      <dgm:prSet presAssocID="{4473F180-72DB-4771-860F-4EF5B97540A1}" presName="horz1" presStyleCnt="0"/>
      <dgm:spPr/>
    </dgm:pt>
    <dgm:pt modelId="{52C461AA-629C-EB4F-9C01-B19588FCF990}" type="pres">
      <dgm:prSet presAssocID="{4473F180-72DB-4771-860F-4EF5B97540A1}" presName="tx1" presStyleLbl="revTx" presStyleIdx="5" presStyleCnt="7"/>
      <dgm:spPr/>
    </dgm:pt>
    <dgm:pt modelId="{8AEDFFE3-6A2D-9842-B970-00A5654451A7}" type="pres">
      <dgm:prSet presAssocID="{4473F180-72DB-4771-860F-4EF5B97540A1}" presName="vert1" presStyleCnt="0"/>
      <dgm:spPr/>
    </dgm:pt>
    <dgm:pt modelId="{374FED65-D5E0-B44E-AECE-4D9F79559785}" type="pres">
      <dgm:prSet presAssocID="{99C24CF7-3172-4CCD-843B-417D625FD14C}" presName="thickLine" presStyleLbl="alignNode1" presStyleIdx="6" presStyleCnt="7"/>
      <dgm:spPr/>
    </dgm:pt>
    <dgm:pt modelId="{39E9D87B-DB32-5A4C-B7CF-382EDF41A813}" type="pres">
      <dgm:prSet presAssocID="{99C24CF7-3172-4CCD-843B-417D625FD14C}" presName="horz1" presStyleCnt="0"/>
      <dgm:spPr/>
    </dgm:pt>
    <dgm:pt modelId="{4DC1F649-CA8A-6349-BCD6-44C4FD08A49D}" type="pres">
      <dgm:prSet presAssocID="{99C24CF7-3172-4CCD-843B-417D625FD14C}" presName="tx1" presStyleLbl="revTx" presStyleIdx="6" presStyleCnt="7"/>
      <dgm:spPr/>
    </dgm:pt>
    <dgm:pt modelId="{3E9D6F57-A30D-4F4D-BD94-DF205E794E42}" type="pres">
      <dgm:prSet presAssocID="{99C24CF7-3172-4CCD-843B-417D625FD14C}" presName="vert1" presStyleCnt="0"/>
      <dgm:spPr/>
    </dgm:pt>
  </dgm:ptLst>
  <dgm:cxnLst>
    <dgm:cxn modelId="{A67B8F08-273E-4458-A851-8149A74161F6}" srcId="{9353B6AB-CC41-4F37-962D-ECDDA23B6CE3}" destId="{99C24CF7-3172-4CCD-843B-417D625FD14C}" srcOrd="6" destOrd="0" parTransId="{5DE107D7-902F-4700-AFFD-8CA25AE031B1}" sibTransId="{9FAB4A24-8BBE-498C-9DC7-A2DC3C0CF4C3}"/>
    <dgm:cxn modelId="{FFB43F26-F1E3-C740-8011-3B7A9854EC02}" type="presOf" srcId="{3C93E05E-68EC-448E-AEA2-0D377D863CE0}" destId="{64E9B9F0-04DE-454B-9E8B-F27365D1C09D}" srcOrd="0" destOrd="0" presId="urn:microsoft.com/office/officeart/2008/layout/LinedList"/>
    <dgm:cxn modelId="{514AD83C-D77E-8748-B17B-DC564C0F1C26}" type="presOf" srcId="{9F8CB558-38B6-45B6-B641-539988AA0663}" destId="{42F5262D-F1DA-824F-8567-6C1B94E6B009}" srcOrd="0" destOrd="0" presId="urn:microsoft.com/office/officeart/2008/layout/LinedList"/>
    <dgm:cxn modelId="{3F002A5F-9069-49EA-86A4-1F0DCD0BD211}" srcId="{9353B6AB-CC41-4F37-962D-ECDDA23B6CE3}" destId="{9F8CB558-38B6-45B6-B641-539988AA0663}" srcOrd="3" destOrd="0" parTransId="{A1AB375D-6615-4F84-8708-21FC3DD3D785}" sibTransId="{BD42684D-7346-483C-9B1D-6236EF5B80E9}"/>
    <dgm:cxn modelId="{6F347364-5733-8C4E-8D74-3C38B7A385EC}" type="presOf" srcId="{26CC8617-79FC-44DB-B75B-C4FD1F60CB94}" destId="{696015FF-4EE0-894D-8385-7DED43A4B8EC}" srcOrd="0" destOrd="0" presId="urn:microsoft.com/office/officeart/2008/layout/LinedList"/>
    <dgm:cxn modelId="{A6334A7C-4054-45F8-A481-BF47BFBA13B6}" srcId="{9353B6AB-CC41-4F37-962D-ECDDA23B6CE3}" destId="{FD0C2B76-7579-41D7-A6BB-A2C2122EF9E4}" srcOrd="4" destOrd="0" parTransId="{85A18277-6E93-4710-BE14-E2A5BB65CC29}" sibTransId="{C56EF0F2-5D39-432A-85CC-899542EFC7D1}"/>
    <dgm:cxn modelId="{E16B759B-EB2D-4618-9DD7-064C26ABB922}" srcId="{9353B6AB-CC41-4F37-962D-ECDDA23B6CE3}" destId="{3C93E05E-68EC-448E-AEA2-0D377D863CE0}" srcOrd="1" destOrd="0" parTransId="{E78733EE-63FD-4B61-91A4-74526409799D}" sibTransId="{3E780886-DF92-4DEA-AFBC-5FD040FE11BE}"/>
    <dgm:cxn modelId="{CDB01FCB-653F-6E46-B94E-3BF78FC051F5}" type="presOf" srcId="{4473F180-72DB-4771-860F-4EF5B97540A1}" destId="{52C461AA-629C-EB4F-9C01-B19588FCF990}" srcOrd="0" destOrd="0" presId="urn:microsoft.com/office/officeart/2008/layout/LinedList"/>
    <dgm:cxn modelId="{0405C1CE-F891-124A-9CE8-DB3815A9B633}" type="presOf" srcId="{AA7117E0-57C8-4CF7-890F-0478301D6736}" destId="{108DB196-FC98-5E46-87DA-985CDAA442F1}" srcOrd="0" destOrd="0" presId="urn:microsoft.com/office/officeart/2008/layout/LinedList"/>
    <dgm:cxn modelId="{048848DB-F6C0-4D46-8AC9-30D5FDB12346}" type="presOf" srcId="{9353B6AB-CC41-4F37-962D-ECDDA23B6CE3}" destId="{E0030B45-247C-0A4F-A9DA-DBD9BE1C4E0F}" srcOrd="0" destOrd="0" presId="urn:microsoft.com/office/officeart/2008/layout/LinedList"/>
    <dgm:cxn modelId="{17E83CDD-EFB4-4B66-8B72-D6D1CA331CE1}" srcId="{9353B6AB-CC41-4F37-962D-ECDDA23B6CE3}" destId="{AA7117E0-57C8-4CF7-890F-0478301D6736}" srcOrd="0" destOrd="0" parTransId="{9C65ACA9-5893-4BC1-872C-CA30B97AA7C1}" sibTransId="{9D4F20F6-C072-41B2-90BA-2F2F4CB8843C}"/>
    <dgm:cxn modelId="{F92866E7-F3F6-4020-B3F7-E73D44C5C2DF}" srcId="{9353B6AB-CC41-4F37-962D-ECDDA23B6CE3}" destId="{26CC8617-79FC-44DB-B75B-C4FD1F60CB94}" srcOrd="2" destOrd="0" parTransId="{3FBF1AA2-4A3E-4C36-BC82-BC670491D4E5}" sibTransId="{480BC732-1145-42AE-A994-A564F0ED078C}"/>
    <dgm:cxn modelId="{9D5FEEEA-25A0-48A9-A622-FB12436145CB}" srcId="{9353B6AB-CC41-4F37-962D-ECDDA23B6CE3}" destId="{4473F180-72DB-4771-860F-4EF5B97540A1}" srcOrd="5" destOrd="0" parTransId="{8160A118-73DA-489C-8CFB-45CB1E68256F}" sibTransId="{C73CFA85-573A-4EFC-AEB9-3F92FABF1063}"/>
    <dgm:cxn modelId="{9CCFC9EF-5C8C-EA4B-B834-125E879FF7E3}" type="presOf" srcId="{FD0C2B76-7579-41D7-A6BB-A2C2122EF9E4}" destId="{9A6CA811-4D4E-D947-85E4-BD0187AAD19C}" srcOrd="0" destOrd="0" presId="urn:microsoft.com/office/officeart/2008/layout/LinedList"/>
    <dgm:cxn modelId="{B4BF3FF9-3A90-6144-9118-DF4F910DAB11}" type="presOf" srcId="{99C24CF7-3172-4CCD-843B-417D625FD14C}" destId="{4DC1F649-CA8A-6349-BCD6-44C4FD08A49D}" srcOrd="0" destOrd="0" presId="urn:microsoft.com/office/officeart/2008/layout/LinedList"/>
    <dgm:cxn modelId="{C7D60E1B-5900-A34D-B45B-7BF200C1E454}" type="presParOf" srcId="{E0030B45-247C-0A4F-A9DA-DBD9BE1C4E0F}" destId="{FF70B359-BC93-AB4C-B28B-9C95140D135B}" srcOrd="0" destOrd="0" presId="urn:microsoft.com/office/officeart/2008/layout/LinedList"/>
    <dgm:cxn modelId="{A8A97063-7D8F-B24A-99A2-1575678C4572}" type="presParOf" srcId="{E0030B45-247C-0A4F-A9DA-DBD9BE1C4E0F}" destId="{8F315FA1-9A76-9A40-AFAB-5ADBFA250322}" srcOrd="1" destOrd="0" presId="urn:microsoft.com/office/officeart/2008/layout/LinedList"/>
    <dgm:cxn modelId="{6CEA74BF-AA26-734A-A9F7-3E62BAE9E879}" type="presParOf" srcId="{8F315FA1-9A76-9A40-AFAB-5ADBFA250322}" destId="{108DB196-FC98-5E46-87DA-985CDAA442F1}" srcOrd="0" destOrd="0" presId="urn:microsoft.com/office/officeart/2008/layout/LinedList"/>
    <dgm:cxn modelId="{BC7B927F-3199-8242-AD11-7A1FE6EA4759}" type="presParOf" srcId="{8F315FA1-9A76-9A40-AFAB-5ADBFA250322}" destId="{3819DACB-37AA-1841-BF05-125F6C8C1FE3}" srcOrd="1" destOrd="0" presId="urn:microsoft.com/office/officeart/2008/layout/LinedList"/>
    <dgm:cxn modelId="{52F0113B-C87E-FC44-B585-57BE3F40B822}" type="presParOf" srcId="{E0030B45-247C-0A4F-A9DA-DBD9BE1C4E0F}" destId="{0455653F-ADC9-AA46-99AD-5F29D38FBDB7}" srcOrd="2" destOrd="0" presId="urn:microsoft.com/office/officeart/2008/layout/LinedList"/>
    <dgm:cxn modelId="{0E2F66E1-3F24-1146-B20B-4D610B0293E8}" type="presParOf" srcId="{E0030B45-247C-0A4F-A9DA-DBD9BE1C4E0F}" destId="{D6FBA88C-5893-2B4B-B894-8D95832DF1D0}" srcOrd="3" destOrd="0" presId="urn:microsoft.com/office/officeart/2008/layout/LinedList"/>
    <dgm:cxn modelId="{D898242B-D803-5943-B948-B7070C34CA19}" type="presParOf" srcId="{D6FBA88C-5893-2B4B-B894-8D95832DF1D0}" destId="{64E9B9F0-04DE-454B-9E8B-F27365D1C09D}" srcOrd="0" destOrd="0" presId="urn:microsoft.com/office/officeart/2008/layout/LinedList"/>
    <dgm:cxn modelId="{29E7E742-E30B-924F-AA0C-20040205CC1C}" type="presParOf" srcId="{D6FBA88C-5893-2B4B-B894-8D95832DF1D0}" destId="{76B6C507-295E-244C-8C8D-61EF0608C53A}" srcOrd="1" destOrd="0" presId="urn:microsoft.com/office/officeart/2008/layout/LinedList"/>
    <dgm:cxn modelId="{D315EB80-A320-F74E-9B34-183CFACDD33E}" type="presParOf" srcId="{E0030B45-247C-0A4F-A9DA-DBD9BE1C4E0F}" destId="{AC2FC5E3-F976-B645-AFA7-D3A01DA7591C}" srcOrd="4" destOrd="0" presId="urn:microsoft.com/office/officeart/2008/layout/LinedList"/>
    <dgm:cxn modelId="{007EC3F0-DB19-3745-A2B5-CCC77DE3DCEF}" type="presParOf" srcId="{E0030B45-247C-0A4F-A9DA-DBD9BE1C4E0F}" destId="{AABA19FE-6BA3-3F47-89FF-B5BA286D6AA1}" srcOrd="5" destOrd="0" presId="urn:microsoft.com/office/officeart/2008/layout/LinedList"/>
    <dgm:cxn modelId="{5DE45347-2484-C64F-B04A-975860564CB3}" type="presParOf" srcId="{AABA19FE-6BA3-3F47-89FF-B5BA286D6AA1}" destId="{696015FF-4EE0-894D-8385-7DED43A4B8EC}" srcOrd="0" destOrd="0" presId="urn:microsoft.com/office/officeart/2008/layout/LinedList"/>
    <dgm:cxn modelId="{D82A9829-5199-5E4D-A871-019A1350AE5A}" type="presParOf" srcId="{AABA19FE-6BA3-3F47-89FF-B5BA286D6AA1}" destId="{3364AFBF-DB4E-DB44-823B-791EF63E2E7C}" srcOrd="1" destOrd="0" presId="urn:microsoft.com/office/officeart/2008/layout/LinedList"/>
    <dgm:cxn modelId="{CBD1ABB5-8046-D74B-A49E-29CABAC38BF9}" type="presParOf" srcId="{E0030B45-247C-0A4F-A9DA-DBD9BE1C4E0F}" destId="{3F41B3F9-D673-504B-902E-7CAA0888A5A4}" srcOrd="6" destOrd="0" presId="urn:microsoft.com/office/officeart/2008/layout/LinedList"/>
    <dgm:cxn modelId="{8C344A30-E09E-FA49-AF22-395C7CC59F95}" type="presParOf" srcId="{E0030B45-247C-0A4F-A9DA-DBD9BE1C4E0F}" destId="{FF5EE16A-B520-B441-9B48-1152B60E1A0C}" srcOrd="7" destOrd="0" presId="urn:microsoft.com/office/officeart/2008/layout/LinedList"/>
    <dgm:cxn modelId="{37C678CA-2DBA-534F-890E-2F0C27A6A301}" type="presParOf" srcId="{FF5EE16A-B520-B441-9B48-1152B60E1A0C}" destId="{42F5262D-F1DA-824F-8567-6C1B94E6B009}" srcOrd="0" destOrd="0" presId="urn:microsoft.com/office/officeart/2008/layout/LinedList"/>
    <dgm:cxn modelId="{A82CBCE7-0FAF-0F48-8F76-06F4BD09A3A5}" type="presParOf" srcId="{FF5EE16A-B520-B441-9B48-1152B60E1A0C}" destId="{C47AA7A6-D14F-4E41-932F-0D89CEAC0CC3}" srcOrd="1" destOrd="0" presId="urn:microsoft.com/office/officeart/2008/layout/LinedList"/>
    <dgm:cxn modelId="{51A02D7C-4135-2348-9E0A-5F0905513BFE}" type="presParOf" srcId="{E0030B45-247C-0A4F-A9DA-DBD9BE1C4E0F}" destId="{7E7CFCBD-4782-DA4D-B7BB-D55654759546}" srcOrd="8" destOrd="0" presId="urn:microsoft.com/office/officeart/2008/layout/LinedList"/>
    <dgm:cxn modelId="{6DD7F007-43F2-D54A-B8CE-CBCA0B50A730}" type="presParOf" srcId="{E0030B45-247C-0A4F-A9DA-DBD9BE1C4E0F}" destId="{DD6B4CE8-0DA4-054F-A9F4-8CA4600E1206}" srcOrd="9" destOrd="0" presId="urn:microsoft.com/office/officeart/2008/layout/LinedList"/>
    <dgm:cxn modelId="{D7B509E5-7E57-0E46-9A57-B3AE4ABECB4D}" type="presParOf" srcId="{DD6B4CE8-0DA4-054F-A9F4-8CA4600E1206}" destId="{9A6CA811-4D4E-D947-85E4-BD0187AAD19C}" srcOrd="0" destOrd="0" presId="urn:microsoft.com/office/officeart/2008/layout/LinedList"/>
    <dgm:cxn modelId="{EB309D73-5B65-0B49-AFB5-E29DEE1599EF}" type="presParOf" srcId="{DD6B4CE8-0DA4-054F-A9F4-8CA4600E1206}" destId="{BAFC4061-F5D0-4F43-A63C-F44781A4EB5F}" srcOrd="1" destOrd="0" presId="urn:microsoft.com/office/officeart/2008/layout/LinedList"/>
    <dgm:cxn modelId="{CEBFB1A4-EB55-C545-BCC1-8B6506801B9D}" type="presParOf" srcId="{E0030B45-247C-0A4F-A9DA-DBD9BE1C4E0F}" destId="{B804711E-0EA1-C64C-8445-9A0A46950929}" srcOrd="10" destOrd="0" presId="urn:microsoft.com/office/officeart/2008/layout/LinedList"/>
    <dgm:cxn modelId="{3FC711C4-0188-D74A-BEC2-E493DE52611F}" type="presParOf" srcId="{E0030B45-247C-0A4F-A9DA-DBD9BE1C4E0F}" destId="{28C8FDB7-1A5F-C54F-8338-DBEEA0043439}" srcOrd="11" destOrd="0" presId="urn:microsoft.com/office/officeart/2008/layout/LinedList"/>
    <dgm:cxn modelId="{120EDCEB-DD82-C34A-B160-8DEBA5D0C02C}" type="presParOf" srcId="{28C8FDB7-1A5F-C54F-8338-DBEEA0043439}" destId="{52C461AA-629C-EB4F-9C01-B19588FCF990}" srcOrd="0" destOrd="0" presId="urn:microsoft.com/office/officeart/2008/layout/LinedList"/>
    <dgm:cxn modelId="{6BB0F4A1-611E-5443-A95E-B9BF2A2B1098}" type="presParOf" srcId="{28C8FDB7-1A5F-C54F-8338-DBEEA0043439}" destId="{8AEDFFE3-6A2D-9842-B970-00A5654451A7}" srcOrd="1" destOrd="0" presId="urn:microsoft.com/office/officeart/2008/layout/LinedList"/>
    <dgm:cxn modelId="{106DE2CC-D1F4-7545-BFCC-B8ED240D5A96}" type="presParOf" srcId="{E0030B45-247C-0A4F-A9DA-DBD9BE1C4E0F}" destId="{374FED65-D5E0-B44E-AECE-4D9F79559785}" srcOrd="12" destOrd="0" presId="urn:microsoft.com/office/officeart/2008/layout/LinedList"/>
    <dgm:cxn modelId="{A66BABA1-DB4E-6C49-A163-A56A348F5EB9}" type="presParOf" srcId="{E0030B45-247C-0A4F-A9DA-DBD9BE1C4E0F}" destId="{39E9D87B-DB32-5A4C-B7CF-382EDF41A813}" srcOrd="13" destOrd="0" presId="urn:microsoft.com/office/officeart/2008/layout/LinedList"/>
    <dgm:cxn modelId="{065F9441-1724-754D-9779-1AD6B529ABBB}" type="presParOf" srcId="{39E9D87B-DB32-5A4C-B7CF-382EDF41A813}" destId="{4DC1F649-CA8A-6349-BCD6-44C4FD08A49D}" srcOrd="0" destOrd="0" presId="urn:microsoft.com/office/officeart/2008/layout/LinedList"/>
    <dgm:cxn modelId="{B0612941-B8A5-5745-983F-FD61DBEC88C2}" type="presParOf" srcId="{39E9D87B-DB32-5A4C-B7CF-382EDF41A813}" destId="{3E9D6F57-A30D-4F4D-BD94-DF205E794E4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70B359-BC93-AB4C-B28B-9C95140D135B}">
      <dsp:nvSpPr>
        <dsp:cNvPr id="0" name=""/>
        <dsp:cNvSpPr/>
      </dsp:nvSpPr>
      <dsp:spPr>
        <a:xfrm>
          <a:off x="0" y="548"/>
          <a:ext cx="49713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8DB196-FC98-5E46-87DA-985CDAA442F1}">
      <dsp:nvSpPr>
        <dsp:cNvPr id="0" name=""/>
        <dsp:cNvSpPr/>
      </dsp:nvSpPr>
      <dsp:spPr>
        <a:xfrm>
          <a:off x="0" y="548"/>
          <a:ext cx="4971385" cy="64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Y Categories Classification</a:t>
          </a:r>
        </a:p>
      </dsp:txBody>
      <dsp:txXfrm>
        <a:off x="0" y="548"/>
        <a:ext cx="4971385" cy="641777"/>
      </dsp:txXfrm>
    </dsp:sp>
    <dsp:sp modelId="{0455653F-ADC9-AA46-99AD-5F29D38FBDB7}">
      <dsp:nvSpPr>
        <dsp:cNvPr id="0" name=""/>
        <dsp:cNvSpPr/>
      </dsp:nvSpPr>
      <dsp:spPr>
        <a:xfrm>
          <a:off x="0" y="642325"/>
          <a:ext cx="49713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E9B9F0-04DE-454B-9E8B-F27365D1C09D}">
      <dsp:nvSpPr>
        <dsp:cNvPr id="0" name=""/>
        <dsp:cNvSpPr/>
      </dsp:nvSpPr>
      <dsp:spPr>
        <a:xfrm>
          <a:off x="0" y="642325"/>
          <a:ext cx="4971385" cy="64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0 = "Strong Sell Short” </a:t>
          </a:r>
          <a:r>
            <a:rPr lang="en-US" sz="2400" b="0" i="0" kern="1200" dirty="0"/>
            <a:t>-60%</a:t>
          </a:r>
          <a:r>
            <a:rPr lang="en-US" sz="2400" b="0" kern="1200" dirty="0"/>
            <a:t>  </a:t>
          </a:r>
        </a:p>
      </dsp:txBody>
      <dsp:txXfrm>
        <a:off x="0" y="642325"/>
        <a:ext cx="4971385" cy="641777"/>
      </dsp:txXfrm>
    </dsp:sp>
    <dsp:sp modelId="{AC2FC5E3-F976-B645-AFA7-D3A01DA7591C}">
      <dsp:nvSpPr>
        <dsp:cNvPr id="0" name=""/>
        <dsp:cNvSpPr/>
      </dsp:nvSpPr>
      <dsp:spPr>
        <a:xfrm>
          <a:off x="0" y="1284103"/>
          <a:ext cx="49713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6015FF-4EE0-894D-8385-7DED43A4B8EC}">
      <dsp:nvSpPr>
        <dsp:cNvPr id="0" name=""/>
        <dsp:cNvSpPr/>
      </dsp:nvSpPr>
      <dsp:spPr>
        <a:xfrm>
          <a:off x="0" y="1284103"/>
          <a:ext cx="4971385" cy="64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1 = "Sell Short” </a:t>
          </a:r>
          <a:r>
            <a:rPr lang="en-US" sz="2400" b="0" i="0" kern="1200" dirty="0"/>
            <a:t>-60%-10%</a:t>
          </a:r>
          <a:r>
            <a:rPr lang="en-US" sz="2400" b="0" kern="1200" dirty="0"/>
            <a:t>  </a:t>
          </a:r>
        </a:p>
      </dsp:txBody>
      <dsp:txXfrm>
        <a:off x="0" y="1284103"/>
        <a:ext cx="4971385" cy="641777"/>
      </dsp:txXfrm>
    </dsp:sp>
    <dsp:sp modelId="{3F41B3F9-D673-504B-902E-7CAA0888A5A4}">
      <dsp:nvSpPr>
        <dsp:cNvPr id="0" name=""/>
        <dsp:cNvSpPr/>
      </dsp:nvSpPr>
      <dsp:spPr>
        <a:xfrm>
          <a:off x="0" y="1925880"/>
          <a:ext cx="49713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F5262D-F1DA-824F-8567-6C1B94E6B009}">
      <dsp:nvSpPr>
        <dsp:cNvPr id="0" name=""/>
        <dsp:cNvSpPr/>
      </dsp:nvSpPr>
      <dsp:spPr>
        <a:xfrm>
          <a:off x="0" y="1925880"/>
          <a:ext cx="4971385" cy="64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2 = "Pass” </a:t>
          </a:r>
          <a:r>
            <a:rPr lang="en-US" sz="2400" b="0" i="0" kern="1200" dirty="0"/>
            <a:t>-10%-+10%</a:t>
          </a:r>
          <a:r>
            <a:rPr lang="en-US" sz="2400" b="0" kern="1200" dirty="0"/>
            <a:t> </a:t>
          </a:r>
        </a:p>
      </dsp:txBody>
      <dsp:txXfrm>
        <a:off x="0" y="1925880"/>
        <a:ext cx="4971385" cy="641777"/>
      </dsp:txXfrm>
    </dsp:sp>
    <dsp:sp modelId="{7E7CFCBD-4782-DA4D-B7BB-D55654759546}">
      <dsp:nvSpPr>
        <dsp:cNvPr id="0" name=""/>
        <dsp:cNvSpPr/>
      </dsp:nvSpPr>
      <dsp:spPr>
        <a:xfrm>
          <a:off x="0" y="2567657"/>
          <a:ext cx="49713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6CA811-4D4E-D947-85E4-BD0187AAD19C}">
      <dsp:nvSpPr>
        <dsp:cNvPr id="0" name=""/>
        <dsp:cNvSpPr/>
      </dsp:nvSpPr>
      <dsp:spPr>
        <a:xfrm>
          <a:off x="0" y="2567657"/>
          <a:ext cx="4971385" cy="64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3 = "Buy"  </a:t>
          </a:r>
          <a:r>
            <a:rPr lang="en-US" sz="2400" b="0" i="0" kern="1200" dirty="0"/>
            <a:t>+10%-+60%</a:t>
          </a:r>
          <a:endParaRPr lang="en-US" sz="2400" b="0" kern="1200" dirty="0"/>
        </a:p>
      </dsp:txBody>
      <dsp:txXfrm>
        <a:off x="0" y="2567657"/>
        <a:ext cx="4971385" cy="641777"/>
      </dsp:txXfrm>
    </dsp:sp>
    <dsp:sp modelId="{B804711E-0EA1-C64C-8445-9A0A46950929}">
      <dsp:nvSpPr>
        <dsp:cNvPr id="0" name=""/>
        <dsp:cNvSpPr/>
      </dsp:nvSpPr>
      <dsp:spPr>
        <a:xfrm>
          <a:off x="0" y="3209434"/>
          <a:ext cx="49713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C461AA-629C-EB4F-9C01-B19588FCF990}">
      <dsp:nvSpPr>
        <dsp:cNvPr id="0" name=""/>
        <dsp:cNvSpPr/>
      </dsp:nvSpPr>
      <dsp:spPr>
        <a:xfrm>
          <a:off x="0" y="3209434"/>
          <a:ext cx="4971385" cy="64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4 = "Strong Buy” </a:t>
          </a:r>
          <a:r>
            <a:rPr lang="en-US" sz="2400" b="0" i="0" kern="1200" dirty="0"/>
            <a:t>+60%-+100%</a:t>
          </a:r>
          <a:r>
            <a:rPr lang="en-US" sz="2400" b="0" kern="1200" dirty="0"/>
            <a:t> </a:t>
          </a:r>
        </a:p>
      </dsp:txBody>
      <dsp:txXfrm>
        <a:off x="0" y="3209434"/>
        <a:ext cx="4971385" cy="641777"/>
      </dsp:txXfrm>
    </dsp:sp>
    <dsp:sp modelId="{374FED65-D5E0-B44E-AECE-4D9F79559785}">
      <dsp:nvSpPr>
        <dsp:cNvPr id="0" name=""/>
        <dsp:cNvSpPr/>
      </dsp:nvSpPr>
      <dsp:spPr>
        <a:xfrm>
          <a:off x="0" y="3851212"/>
          <a:ext cx="49713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C1F649-CA8A-6349-BCD6-44C4FD08A49D}">
      <dsp:nvSpPr>
        <dsp:cNvPr id="0" name=""/>
        <dsp:cNvSpPr/>
      </dsp:nvSpPr>
      <dsp:spPr>
        <a:xfrm>
          <a:off x="0" y="3851212"/>
          <a:ext cx="4971385" cy="64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5 = "Very High Return” </a:t>
          </a:r>
          <a:r>
            <a:rPr lang="en-US" sz="2400" b="0" i="0" kern="1200" dirty="0"/>
            <a:t>over 100%</a:t>
          </a:r>
          <a:endParaRPr lang="en-US" sz="2400" b="0" kern="1200" dirty="0"/>
        </a:p>
      </dsp:txBody>
      <dsp:txXfrm>
        <a:off x="0" y="3851212"/>
        <a:ext cx="4971385" cy="6417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4F540-B2B0-4D69-FA6D-9D57F888F8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C5D1E-5314-0A71-001C-0553EBC2B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8EA762-368D-FC35-AF7B-8CF25D5AF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923C0-9333-7D4E-B6EA-424EA52FE67C}" type="datetimeFigureOut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B23B2-45D7-4D1C-29AF-757781EE3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19470-DE39-9E5E-2723-964694440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3F63B-F972-3D48-B056-49BD21831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059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19B78-DC1B-A1A5-B394-FF9437418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8D491-D18B-3D77-79A6-D403F9FE69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D38E5-B2CC-899D-F7C5-20C3AD81D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923C0-9333-7D4E-B6EA-424EA52FE67C}" type="datetimeFigureOut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900D6-8D4F-B843-A9F0-860923545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77240-32C9-FB0C-CD95-5B3A64C0D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3F63B-F972-3D48-B056-49BD21831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791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82BB23-4E99-D332-848B-57F491E9EC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3772BB-9F30-9FC6-18A6-972BC6E88B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83061-3B44-758B-D424-EAA7CB91A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923C0-9333-7D4E-B6EA-424EA52FE67C}" type="datetimeFigureOut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B00C2-0338-A2A1-5763-3D3163EF7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360F6-B260-6916-CD0F-E2ED5DEE6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3F63B-F972-3D48-B056-49BD21831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065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D84BF-B958-934B-095F-70005851D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856BB-83E1-B182-BC7C-104B8D29A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773ED-AA90-3A4C-3DFD-FDF0A5B3B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923C0-9333-7D4E-B6EA-424EA52FE67C}" type="datetimeFigureOut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133C9-2E1E-89C0-164C-AEA4B1DF0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3BAD0-FF67-DBA2-01FD-67D7E3FE5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3F63B-F972-3D48-B056-49BD21831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651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54BF7-B9DE-1C1A-4221-7AC3A9B5C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920292-55FD-BC2A-7C9E-0D973E62B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07671-45E2-3C59-8AAC-BCAF7D00B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923C0-9333-7D4E-B6EA-424EA52FE67C}" type="datetimeFigureOut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27519-1FE5-9712-460D-CF0EB8953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50A25-70FE-9483-0EC8-12B010BF3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3F63B-F972-3D48-B056-49BD21831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7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86921-FA9F-B703-DD09-AD962726C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FB7AC-56F2-BC1B-2F19-CD1E895856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760D6D-5E26-D866-B3DC-8DD0AFBD3D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5BE5A9-8DC5-B0D5-B7CF-C1EB06843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923C0-9333-7D4E-B6EA-424EA52FE67C}" type="datetimeFigureOut">
              <a:rPr lang="en-US" smtClean="0"/>
              <a:t>7/7/22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803DB0-795F-4752-9046-A96515A63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FB898-828D-681E-8CCA-7DA553D64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3F63B-F972-3D48-B056-49BD21831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25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0EF32-BBD9-0FBF-0F82-FFD5880E2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65B6B-4C2A-005C-3A55-13C1BB78BD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DD9DB5-E00D-405C-AB98-E82116E6C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78D124-BF11-BF5A-A813-03227A70E6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3920CF-1FAF-A596-0A47-79BE905A48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AA2676-86FD-528A-D86E-500833860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923C0-9333-7D4E-B6EA-424EA52FE67C}" type="datetimeFigureOut">
              <a:rPr lang="en-US" smtClean="0"/>
              <a:t>7/7/22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D0624-2B82-2749-B7DC-A13ED4A06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0E4FCA-13B5-EEB6-276A-31BAE449B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3F63B-F972-3D48-B056-49BD21831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250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440A2-19CF-6768-546A-A3872DC3B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526C8E-2335-BEDD-6C21-D2842C8DC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923C0-9333-7D4E-B6EA-424EA52FE67C}" type="datetimeFigureOut">
              <a:rPr lang="en-US" smtClean="0"/>
              <a:t>7/7/22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B59B58-56D1-62C9-FD81-090DFA116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9F82D5-03A7-7D94-EB3A-118B62FC5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3F63B-F972-3D48-B056-49BD21831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15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E7BF4E-FDDA-C80D-8D51-AFDDBB9B8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923C0-9333-7D4E-B6EA-424EA52FE67C}" type="datetimeFigureOut">
              <a:rPr lang="en-US" smtClean="0"/>
              <a:t>7/7/22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6AD91A-0729-4CAF-B847-6D2747751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68B5E-6EEB-CD20-18EA-29DF2EBC7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3F63B-F972-3D48-B056-49BD21831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721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0B3C8-A689-DF17-D52A-EA51BE35D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8AC1C-37E9-14C6-8053-AB294223A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277828-4505-3296-CABF-E71C07E701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05BEAA-2FDA-6151-50A5-F9CD9BBBA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923C0-9333-7D4E-B6EA-424EA52FE67C}" type="datetimeFigureOut">
              <a:rPr lang="en-US" smtClean="0"/>
              <a:t>7/7/22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273E2-B0B9-CE1A-966F-9B57FD3B8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2C100-F148-51DC-3A53-BF7B26D74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3F63B-F972-3D48-B056-49BD21831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529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6DEFE-DA28-5979-E8B7-0CE80EA29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E422A9-6BDD-0625-AD13-2EF5ED0765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D357B5-8100-089A-9E15-435BB2819A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0D913C-93BE-6557-E0EF-D89FCA757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923C0-9333-7D4E-B6EA-424EA52FE67C}" type="datetimeFigureOut">
              <a:rPr lang="en-US" smtClean="0"/>
              <a:t>7/7/22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86010-BA46-BAF1-2C32-4BB4A3C6C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57BF2-94E4-AA3C-5087-C96434F4E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3F63B-F972-3D48-B056-49BD21831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792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EF3524-D3EC-E7D1-5C59-FEF026FF4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6F4E66-5F78-CF52-EF30-C86A08C7B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CEA36-C2F0-D657-3B07-11B913291E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923C0-9333-7D4E-B6EA-424EA52FE67C}" type="datetimeFigureOut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CBE19-F4CE-D8BA-E31A-60BAA85870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F1C55-F9C9-BAA1-E81B-0B774011ED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53F63B-F972-3D48-B056-49BD21831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586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www.flickr.com/photos/thecampbells/7842096300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8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hyperlink" Target="https://pixabay.com/en/sticky-note-note-info-paper-office-147054/" TargetMode="External"/><Relationship Id="rId9" Type="http://schemas.microsoft.com/office/2007/relationships/diagramDrawing" Target="../diagrams/drawing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73C0E-522F-CAF6-FF8D-FB05F88A20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4000" b="1" dirty="0">
                <a:solidFill>
                  <a:srgbClr val="929000"/>
                </a:solidFill>
                <a:latin typeface="Avenir Book" panose="02000503020000020003" pitchFamily="2" charset="0"/>
                <a:cs typeface="Calibri" panose="020F0502020204030204" pitchFamily="34" charset="0"/>
              </a:rPr>
              <a:t>[</a:t>
            </a:r>
            <a:r>
              <a:rPr lang="en-US" sz="13800" b="1" dirty="0">
                <a:latin typeface="Avenir Book" panose="02000503020000020003" pitchFamily="2" charset="0"/>
                <a:cs typeface="Calibri" panose="020F0502020204030204" pitchFamily="34" charset="0"/>
              </a:rPr>
              <a:t> </a:t>
            </a:r>
            <a:r>
              <a:rPr lang="en-US" sz="13800" b="1" dirty="0" err="1">
                <a:solidFill>
                  <a:schemeClr val="bg1"/>
                </a:solidFill>
                <a:latin typeface="Avenir Book" panose="02000503020000020003" pitchFamily="2" charset="0"/>
                <a:cs typeface="Calibri" panose="020F0502020204030204" pitchFamily="34" charset="0"/>
              </a:rPr>
              <a:t>OptyX</a:t>
            </a:r>
            <a:r>
              <a:rPr lang="en-US" sz="13800" b="1" dirty="0">
                <a:latin typeface="Avenir Book" panose="02000503020000020003" pitchFamily="2" charset="0"/>
                <a:cs typeface="Calibri" panose="020F0502020204030204" pitchFamily="34" charset="0"/>
              </a:rPr>
              <a:t> </a:t>
            </a:r>
            <a:r>
              <a:rPr lang="en-US" sz="14000" b="1" dirty="0">
                <a:solidFill>
                  <a:srgbClr val="929000"/>
                </a:solidFill>
                <a:latin typeface="Avenir Book" panose="02000503020000020003" pitchFamily="2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A73292-3BED-856D-FF36-F6E8D6C689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6203" y="4907756"/>
            <a:ext cx="5571344" cy="1655762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b="1" dirty="0" err="1">
                <a:solidFill>
                  <a:schemeClr val="bg1"/>
                </a:solidFill>
                <a:latin typeface="Avenir Book" panose="02000503020000020003" pitchFamily="2" charset="0"/>
              </a:rPr>
              <a:t>Aarchit</a:t>
            </a:r>
            <a:r>
              <a:rPr lang="en-US" sz="2000" b="1" dirty="0">
                <a:solidFill>
                  <a:schemeClr val="bg1"/>
                </a:solidFill>
                <a:latin typeface="Avenir Book" panose="02000503020000020003" pitchFamily="2" charset="0"/>
              </a:rPr>
              <a:t> M.</a:t>
            </a:r>
          </a:p>
          <a:p>
            <a:pPr algn="r"/>
            <a:r>
              <a:rPr lang="en-US" sz="2000" b="1" dirty="0">
                <a:solidFill>
                  <a:schemeClr val="bg1"/>
                </a:solidFill>
                <a:latin typeface="Avenir Book" panose="02000503020000020003" pitchFamily="2" charset="0"/>
              </a:rPr>
              <a:t>Aliza N.</a:t>
            </a:r>
          </a:p>
          <a:p>
            <a:pPr algn="r"/>
            <a:r>
              <a:rPr lang="en-US" sz="2000" b="1" dirty="0" err="1">
                <a:solidFill>
                  <a:schemeClr val="bg1"/>
                </a:solidFill>
                <a:latin typeface="Avenir Book" panose="02000503020000020003" pitchFamily="2" charset="0"/>
              </a:rPr>
              <a:t>Kfir</a:t>
            </a:r>
            <a:r>
              <a:rPr lang="en-US" sz="2000" b="1" dirty="0">
                <a:solidFill>
                  <a:schemeClr val="bg1"/>
                </a:solidFill>
                <a:latin typeface="Avenir Book" panose="02000503020000020003" pitchFamily="2" charset="0"/>
              </a:rPr>
              <a:t> B.</a:t>
            </a:r>
          </a:p>
          <a:p>
            <a:pPr algn="r"/>
            <a:r>
              <a:rPr lang="en-US" sz="2000" b="1" dirty="0">
                <a:solidFill>
                  <a:schemeClr val="bg1"/>
                </a:solidFill>
                <a:latin typeface="Avenir Book" panose="02000503020000020003" pitchFamily="2" charset="0"/>
              </a:rPr>
              <a:t>Nicole R.</a:t>
            </a:r>
          </a:p>
          <a:p>
            <a:pPr algn="r"/>
            <a:r>
              <a:rPr lang="en-US" sz="2000" b="1" dirty="0">
                <a:solidFill>
                  <a:schemeClr val="bg1"/>
                </a:solidFill>
                <a:latin typeface="Avenir Book" panose="02000503020000020003" pitchFamily="2" charset="0"/>
              </a:rPr>
              <a:t>Wilson R.</a:t>
            </a:r>
          </a:p>
        </p:txBody>
      </p:sp>
    </p:spTree>
    <p:extLst>
      <p:ext uri="{BB962C8B-B14F-4D97-AF65-F5344CB8AC3E}">
        <p14:creationId xmlns:p14="http://schemas.microsoft.com/office/powerpoint/2010/main" val="3031899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C7691BD-A516-37A0-8345-791C337EEB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106326" y="0"/>
            <a:ext cx="12232430" cy="73394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DDD6CF-2BD4-022D-DB6F-9607BFAD630C}"/>
              </a:ext>
            </a:extLst>
          </p:cNvPr>
          <p:cNvSpPr txBox="1"/>
          <p:nvPr/>
        </p:nvSpPr>
        <p:spPr>
          <a:xfrm>
            <a:off x="106326" y="2639689"/>
            <a:ext cx="120856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929000"/>
                </a:solidFill>
                <a:latin typeface="Avenir Book" panose="02000503020000020003" pitchFamily="2" charset="0"/>
                <a:cs typeface="Dreaming Outloud Script Pro" panose="020F0502020204030204" pitchFamily="34" charset="0"/>
              </a:rPr>
              <a:t>[ What’s next for </a:t>
            </a:r>
            <a:r>
              <a:rPr lang="en-US" sz="8000" b="1" dirty="0" err="1">
                <a:solidFill>
                  <a:srgbClr val="929000"/>
                </a:solidFill>
                <a:latin typeface="Avenir Book" panose="02000503020000020003" pitchFamily="2" charset="0"/>
                <a:cs typeface="Dreaming Outloud Script Pro" panose="020F0502020204030204" pitchFamily="34" charset="0"/>
              </a:rPr>
              <a:t>OptyX</a:t>
            </a:r>
            <a:r>
              <a:rPr lang="en-US" sz="8000" b="1" dirty="0">
                <a:solidFill>
                  <a:srgbClr val="929000"/>
                </a:solidFill>
                <a:latin typeface="Avenir Book" panose="02000503020000020003" pitchFamily="2" charset="0"/>
                <a:cs typeface="Dreaming Outloud Script Pro" panose="020F0502020204030204" pitchFamily="34" charset="0"/>
              </a:rPr>
              <a:t>? ]</a:t>
            </a:r>
          </a:p>
        </p:txBody>
      </p:sp>
    </p:spTree>
    <p:extLst>
      <p:ext uri="{BB962C8B-B14F-4D97-AF65-F5344CB8AC3E}">
        <p14:creationId xmlns:p14="http://schemas.microsoft.com/office/powerpoint/2010/main" val="2600744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0830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078AE-AABC-83F5-D57E-7CBA8E343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>
                <a:solidFill>
                  <a:srgbClr val="929000"/>
                </a:solidFill>
                <a:latin typeface="Avenir Book" panose="02000503020000020003" pitchFamily="2" charset="0"/>
              </a:rPr>
              <a:t>[</a:t>
            </a:r>
            <a:r>
              <a:rPr lang="en-US" b="1" dirty="0">
                <a:latin typeface="Avenir Book" panose="02000503020000020003" pitchFamily="2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Avenir Book" panose="02000503020000020003" pitchFamily="2" charset="0"/>
              </a:rPr>
              <a:t>Retail Options Trading Trends </a:t>
            </a:r>
            <a:r>
              <a:rPr lang="en-US" sz="4800" b="1" dirty="0">
                <a:solidFill>
                  <a:srgbClr val="929000"/>
                </a:solidFill>
                <a:latin typeface="Avenir Book" panose="02000503020000020003" pitchFamily="2" charset="0"/>
              </a:rPr>
              <a:t>]</a:t>
            </a:r>
            <a:endParaRPr lang="en-US" b="1" dirty="0">
              <a:solidFill>
                <a:srgbClr val="929000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73F22-2509-799F-3764-EA2EC1954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7258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Retail option trading increased approximately 35% from 2020 - 2021 Potentially due to increase in liquidity: increase in disposable income for some (savings during lockdown + Stimmy)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Position sizing has shown that lower number of contracts per position have drastically increased – showing that number of newer participants with less capital are also engaging in options trading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Also shows shorter length of contracts are being utilized - expiring within 10 days of execution in mid 2021, nearly double the rate since weekly contracts were introduced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endParaRPr lang="en-US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036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306E4-F237-11A5-99F7-6D6D567AD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3078" y="508008"/>
            <a:ext cx="7357729" cy="1719072"/>
          </a:xfrm>
        </p:spPr>
        <p:txBody>
          <a:bodyPr anchor="b">
            <a:normAutofit fontScale="90000"/>
          </a:bodyPr>
          <a:lstStyle/>
          <a:p>
            <a:r>
              <a:rPr lang="en-US" sz="6000" b="1" dirty="0">
                <a:solidFill>
                  <a:srgbClr val="929000"/>
                </a:solidFill>
                <a:latin typeface="Avenir Book" panose="02000503020000020003" pitchFamily="2" charset="0"/>
              </a:rPr>
              <a:t>[ </a:t>
            </a:r>
            <a:r>
              <a:rPr lang="en-US" sz="6000" b="1" dirty="0">
                <a:solidFill>
                  <a:schemeClr val="bg1"/>
                </a:solidFill>
                <a:latin typeface="Avenir Book" panose="02000503020000020003" pitchFamily="2" charset="0"/>
              </a:rPr>
              <a:t>Component</a:t>
            </a:r>
            <a:r>
              <a:rPr lang="en-US" sz="6000" b="1" dirty="0">
                <a:solidFill>
                  <a:srgbClr val="929000"/>
                </a:solidFill>
                <a:latin typeface="Avenir Book" panose="02000503020000020003" pitchFamily="2" charset="0"/>
              </a:rPr>
              <a:t> </a:t>
            </a:r>
            <a:r>
              <a:rPr lang="en-US" sz="5400" b="1" dirty="0">
                <a:solidFill>
                  <a:schemeClr val="bg1"/>
                </a:solidFill>
                <a:latin typeface="Avenir Book" panose="02000503020000020003" pitchFamily="2" charset="0"/>
              </a:rPr>
              <a:t>Analysis </a:t>
            </a:r>
            <a:r>
              <a:rPr lang="en-US" sz="6000" b="1" dirty="0">
                <a:solidFill>
                  <a:srgbClr val="929000"/>
                </a:solidFill>
                <a:latin typeface="Avenir Book" panose="02000503020000020003" pitchFamily="2" charset="0"/>
              </a:rPr>
              <a:t>]</a:t>
            </a:r>
            <a:endParaRPr lang="en-US" sz="5400" b="1" dirty="0">
              <a:solidFill>
                <a:srgbClr val="929000"/>
              </a:solidFill>
              <a:latin typeface="Avenir Book" panose="02000503020000020003" pitchFamily="2" charset="0"/>
            </a:endParaRP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5C9E1DD-5526-CFF9-5F11-4CDD2B879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478906"/>
            <a:ext cx="115062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548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DB687-7FE0-B8BB-D712-13F3CD960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694944"/>
            <a:ext cx="6610388" cy="1042416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rgbClr val="929000"/>
                </a:solidFill>
                <a:latin typeface="Avenir Book" panose="02000503020000020003" pitchFamily="2" charset="0"/>
              </a:rPr>
              <a:t>[ </a:t>
            </a:r>
            <a:r>
              <a:rPr lang="en-US" sz="4800" b="1" dirty="0">
                <a:solidFill>
                  <a:srgbClr val="FFFFFF"/>
                </a:solidFill>
                <a:latin typeface="Avenir Book" panose="02000503020000020003" pitchFamily="2" charset="0"/>
              </a:rPr>
              <a:t>Sentiment Analysis </a:t>
            </a:r>
            <a:r>
              <a:rPr lang="en-US" sz="5400" b="1" dirty="0">
                <a:solidFill>
                  <a:srgbClr val="929000"/>
                </a:solidFill>
                <a:latin typeface="Avenir Book" panose="02000503020000020003" pitchFamily="2" charset="0"/>
              </a:rPr>
              <a:t>]</a:t>
            </a:r>
            <a:endParaRPr lang="en-US" sz="4800" b="1" dirty="0">
              <a:solidFill>
                <a:srgbClr val="929000"/>
              </a:solidFill>
              <a:latin typeface="Avenir Book" panose="02000503020000020003" pitchFamily="2" charset="0"/>
            </a:endParaRP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7B5B776-0416-FF35-FA31-B175E4BF8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42" y="2505936"/>
            <a:ext cx="6795370" cy="351660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93B492B-0C17-4E0C-D50D-71EA6222E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5755" y="2393792"/>
            <a:ext cx="3887324" cy="374089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i="1" dirty="0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#for extremely bearish tweets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929000"/>
                </a:solidFill>
                <a:latin typeface="Avenir Book" panose="02000503020000020003" pitchFamily="2" charset="0"/>
              </a:rPr>
              <a:t> </a:t>
            </a:r>
            <a:r>
              <a:rPr lang="en-US" sz="1800" dirty="0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bear_sentences</a:t>
            </a:r>
            <a:r>
              <a:rPr lang="en-US" sz="1800" dirty="0">
                <a:solidFill>
                  <a:srgbClr val="929000"/>
                </a:solidFill>
                <a:latin typeface="Avenir Book" panose="02000503020000020003" pitchFamily="2" charset="0"/>
              </a:rPr>
              <a:t> </a:t>
            </a:r>
            <a:r>
              <a:rPr lang="en-US" sz="1800" b="1" dirty="0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= </a:t>
            </a:r>
            <a:r>
              <a:rPr lang="en-US" sz="1800" dirty="0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Extremely_Bearish['text']</a:t>
            </a:r>
            <a:r>
              <a:rPr lang="en-US" sz="1800" b="1" dirty="0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.</a:t>
            </a:r>
            <a:r>
              <a:rPr lang="en-US" sz="1800" dirty="0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tolist()</a:t>
            </a:r>
            <a:r>
              <a:rPr lang="en-US" sz="1800" dirty="0">
                <a:solidFill>
                  <a:srgbClr val="929000"/>
                </a:solidFill>
                <a:latin typeface="Avenir Book" panose="02000503020000020003" pitchFamily="2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bear_sentences_as_one_string</a:t>
            </a:r>
            <a:r>
              <a:rPr lang="en-US" sz="1800" dirty="0">
                <a:solidFill>
                  <a:srgbClr val="929000"/>
                </a:solidFill>
                <a:latin typeface="Avenir Book" panose="02000503020000020003" pitchFamily="2" charset="0"/>
              </a:rPr>
              <a:t> </a:t>
            </a:r>
            <a:r>
              <a:rPr lang="en-US" sz="1800" b="1" dirty="0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=</a:t>
            </a:r>
            <a:r>
              <a:rPr lang="en-US" sz="1800" dirty="0">
                <a:solidFill>
                  <a:srgbClr val="929000"/>
                </a:solidFill>
                <a:latin typeface="Avenir Book" panose="02000503020000020003" pitchFamily="2" charset="0"/>
              </a:rPr>
              <a:t> </a:t>
            </a:r>
            <a:r>
              <a:rPr lang="en-US" sz="1800" dirty="0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" "</a:t>
            </a:r>
            <a:r>
              <a:rPr lang="en-US" sz="1800" b="1" dirty="0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.</a:t>
            </a:r>
            <a:r>
              <a:rPr lang="en-US" sz="1800" dirty="0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join(bear_sentences)</a:t>
            </a:r>
            <a:r>
              <a:rPr lang="en-US" sz="1800" dirty="0">
                <a:solidFill>
                  <a:srgbClr val="929000"/>
                </a:solidFill>
                <a:latin typeface="Avenir Book" panose="02000503020000020003" pitchFamily="2" charset="0"/>
              </a:rPr>
              <a:t> </a:t>
            </a:r>
            <a:r>
              <a:rPr lang="en-US" sz="1800" dirty="0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plt</a:t>
            </a:r>
            <a:r>
              <a:rPr lang="en-US" sz="1800" b="1" dirty="0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.</a:t>
            </a:r>
            <a:r>
              <a:rPr lang="en-US" sz="1800" dirty="0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figure(figsize</a:t>
            </a:r>
            <a:r>
              <a:rPr lang="en-US" sz="1800" dirty="0">
                <a:solidFill>
                  <a:srgbClr val="929000"/>
                </a:solidFill>
                <a:latin typeface="Avenir Book" panose="02000503020000020003" pitchFamily="2" charset="0"/>
              </a:rPr>
              <a:t> </a:t>
            </a:r>
            <a:r>
              <a:rPr lang="en-US" sz="1800" b="1" dirty="0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=</a:t>
            </a:r>
            <a:r>
              <a:rPr lang="en-US" sz="1800" dirty="0">
                <a:solidFill>
                  <a:srgbClr val="929000"/>
                </a:solidFill>
                <a:latin typeface="Avenir Book" panose="02000503020000020003" pitchFamily="2" charset="0"/>
              </a:rPr>
              <a:t> </a:t>
            </a:r>
            <a:r>
              <a:rPr lang="en-US" sz="1800" dirty="0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(15,15))</a:t>
            </a:r>
            <a:r>
              <a:rPr lang="en-US" sz="1800" dirty="0">
                <a:solidFill>
                  <a:srgbClr val="929000"/>
                </a:solidFill>
                <a:latin typeface="Avenir Book" panose="02000503020000020003" pitchFamily="2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wordcloud</a:t>
            </a:r>
            <a:r>
              <a:rPr lang="en-US" sz="1800" dirty="0">
                <a:solidFill>
                  <a:srgbClr val="929000"/>
                </a:solidFill>
                <a:latin typeface="Avenir Book" panose="02000503020000020003" pitchFamily="2" charset="0"/>
              </a:rPr>
              <a:t> </a:t>
            </a:r>
            <a:r>
              <a:rPr lang="en-US" sz="1800" b="1" dirty="0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=</a:t>
            </a:r>
            <a:r>
              <a:rPr lang="en-US" sz="1800" dirty="0">
                <a:solidFill>
                  <a:srgbClr val="929000"/>
                </a:solidFill>
                <a:latin typeface="Avenir Book" panose="02000503020000020003" pitchFamily="2" charset="0"/>
              </a:rPr>
              <a:t> </a:t>
            </a:r>
            <a:r>
              <a:rPr lang="en-US" sz="1800" dirty="0" err="1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WordCloud</a:t>
            </a:r>
            <a:r>
              <a:rPr lang="en-US" sz="1800" dirty="0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(</a:t>
            </a:r>
            <a:r>
              <a:rPr lang="en-US" sz="1800" dirty="0" err="1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background_color</a:t>
            </a:r>
            <a:r>
              <a:rPr lang="en-US" sz="1800" b="1" dirty="0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=</a:t>
            </a:r>
            <a:r>
              <a:rPr lang="en-US" sz="1800" dirty="0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'white',</a:t>
            </a:r>
            <a:r>
              <a:rPr lang="en-US" sz="1800" dirty="0" err="1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max_font_size</a:t>
            </a:r>
            <a:r>
              <a:rPr lang="en-US" sz="1800" dirty="0">
                <a:solidFill>
                  <a:srgbClr val="929000"/>
                </a:solidFill>
                <a:latin typeface="Avenir Book" panose="02000503020000020003" pitchFamily="2" charset="0"/>
              </a:rPr>
              <a:t> </a:t>
            </a:r>
            <a:r>
              <a:rPr lang="en-US" sz="1800" b="1" dirty="0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=</a:t>
            </a:r>
            <a:r>
              <a:rPr lang="en-US" sz="1800" dirty="0">
                <a:solidFill>
                  <a:srgbClr val="929000"/>
                </a:solidFill>
                <a:latin typeface="Avenir Book" panose="02000503020000020003" pitchFamily="2" charset="0"/>
              </a:rPr>
              <a:t> </a:t>
            </a:r>
            <a:r>
              <a:rPr lang="en-US" sz="1800" dirty="0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40)</a:t>
            </a:r>
            <a:r>
              <a:rPr lang="en-US" sz="1800" b="1" dirty="0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.</a:t>
            </a:r>
            <a:r>
              <a:rPr lang="en-US" sz="1800" dirty="0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generate(bear_sentences_as_one_string)</a:t>
            </a:r>
            <a:r>
              <a:rPr lang="en-US" sz="1800" dirty="0">
                <a:solidFill>
                  <a:srgbClr val="929000"/>
                </a:solidFill>
                <a:latin typeface="Avenir Book" panose="02000503020000020003" pitchFamily="2" charset="0"/>
              </a:rPr>
              <a:t> </a:t>
            </a:r>
            <a:r>
              <a:rPr lang="en-US" sz="1800" dirty="0" err="1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plt</a:t>
            </a:r>
            <a:r>
              <a:rPr lang="en-US" sz="1800" b="1" dirty="0" err="1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.</a:t>
            </a:r>
            <a:r>
              <a:rPr lang="en-US" sz="1800" dirty="0" err="1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imshow</a:t>
            </a:r>
            <a:r>
              <a:rPr lang="en-US" sz="1800" dirty="0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(wordcloud)</a:t>
            </a:r>
            <a:endParaRPr lang="en-US" sz="1800" dirty="0">
              <a:solidFill>
                <a:srgbClr val="929000"/>
              </a:solidFill>
              <a:latin typeface="Avenir Book" panose="02000503020000020003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5D0054-F450-AB3F-951E-B6C12246ECD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8928276" y="762177"/>
            <a:ext cx="1300244" cy="9751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428296-71FA-AF59-4416-959548A1118B}"/>
              </a:ext>
            </a:extLst>
          </p:cNvPr>
          <p:cNvSpPr txBox="1"/>
          <p:nvPr/>
        </p:nvSpPr>
        <p:spPr>
          <a:xfrm>
            <a:off x="1524000" y="6858000"/>
            <a:ext cx="914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www.flickr.com/photos/thecampbells/7842096300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/3.0/"/>
              </a:rPr>
              <a:t>CC BY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850805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Chart, treemap chart&#10;&#10;Description automatically generated">
            <a:extLst>
              <a:ext uri="{FF2B5EF4-FFF2-40B4-BE49-F238E27FC236}">
                <a16:creationId xmlns:a16="http://schemas.microsoft.com/office/drawing/2014/main" id="{56E41CBF-767F-4B44-8912-2F239162C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43628"/>
            <a:ext cx="10905066" cy="537074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1515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 with low confidence">
            <a:extLst>
              <a:ext uri="{FF2B5EF4-FFF2-40B4-BE49-F238E27FC236}">
                <a16:creationId xmlns:a16="http://schemas.microsoft.com/office/drawing/2014/main" id="{5A8910CC-5CD9-692E-F5A9-0BBCDC7A7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03" y="4005469"/>
            <a:ext cx="10917194" cy="24733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F9DFE3-D4BA-EECF-50B2-A75938518D5D}"/>
              </a:ext>
            </a:extLst>
          </p:cNvPr>
          <p:cNvSpPr txBox="1"/>
          <p:nvPr/>
        </p:nvSpPr>
        <p:spPr>
          <a:xfrm>
            <a:off x="7725042" y="212814"/>
            <a:ext cx="4114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def</a:t>
            </a:r>
            <a:r>
              <a:rPr lang="en-US" dirty="0">
                <a:solidFill>
                  <a:srgbClr val="929000"/>
                </a:solidFill>
                <a:latin typeface="Avenir Book" panose="02000503020000020003" pitchFamily="2" charset="0"/>
              </a:rPr>
              <a:t> </a:t>
            </a:r>
            <a:r>
              <a:rPr lang="en-US" dirty="0" err="1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sentimentPredict</a:t>
            </a:r>
            <a:r>
              <a:rPr lang="en-US" dirty="0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(sentiment):</a:t>
            </a:r>
            <a:r>
              <a:rPr lang="en-US" dirty="0">
                <a:solidFill>
                  <a:srgbClr val="929000"/>
                </a:solidFill>
                <a:latin typeface="Avenir Book" panose="02000503020000020003" pitchFamily="2" charset="0"/>
              </a:rPr>
              <a:t> </a:t>
            </a:r>
            <a:r>
              <a:rPr lang="en-US" b="1" dirty="0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if</a:t>
            </a:r>
            <a:r>
              <a:rPr lang="en-US" dirty="0">
                <a:solidFill>
                  <a:srgbClr val="929000"/>
                </a:solidFill>
                <a:latin typeface="Avenir Book" panose="02000503020000020003" pitchFamily="2" charset="0"/>
              </a:rPr>
              <a:t> </a:t>
            </a:r>
            <a:r>
              <a:rPr lang="en-US" dirty="0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sentiment['compound']</a:t>
            </a:r>
            <a:r>
              <a:rPr lang="en-US" dirty="0">
                <a:solidFill>
                  <a:srgbClr val="929000"/>
                </a:solidFill>
                <a:latin typeface="Avenir Book" panose="02000503020000020003" pitchFamily="2" charset="0"/>
              </a:rPr>
              <a:t> </a:t>
            </a:r>
            <a:r>
              <a:rPr lang="en-US" b="1" dirty="0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&gt;=</a:t>
            </a:r>
            <a:r>
              <a:rPr lang="en-US" dirty="0">
                <a:solidFill>
                  <a:srgbClr val="929000"/>
                </a:solidFill>
                <a:latin typeface="Avenir Book" panose="02000503020000020003" pitchFamily="2" charset="0"/>
              </a:rPr>
              <a:t> </a:t>
            </a:r>
            <a:r>
              <a:rPr lang="en-US" dirty="0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0.0:</a:t>
            </a:r>
            <a:r>
              <a:rPr lang="en-US" dirty="0">
                <a:solidFill>
                  <a:srgbClr val="929000"/>
                </a:solidFill>
                <a:latin typeface="Avenir Book" panose="02000503020000020003" pitchFamily="2" charset="0"/>
              </a:rPr>
              <a:t> </a:t>
            </a:r>
            <a:r>
              <a:rPr lang="en-US" b="1" dirty="0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return</a:t>
            </a:r>
            <a:r>
              <a:rPr lang="en-US" dirty="0">
                <a:solidFill>
                  <a:srgbClr val="929000"/>
                </a:solidFill>
                <a:latin typeface="Avenir Book" panose="02000503020000020003" pitchFamily="2" charset="0"/>
              </a:rPr>
              <a:t> </a:t>
            </a:r>
            <a:r>
              <a:rPr lang="en-US" dirty="0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sentiment['compound']</a:t>
            </a:r>
            <a:r>
              <a:rPr lang="en-US" dirty="0">
                <a:solidFill>
                  <a:srgbClr val="929000"/>
                </a:solidFill>
                <a:latin typeface="Avenir Book" panose="02000503020000020003" pitchFamily="2" charset="0"/>
              </a:rPr>
              <a:t> </a:t>
            </a:r>
            <a:r>
              <a:rPr lang="en-US" b="1" dirty="0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else</a:t>
            </a:r>
            <a:r>
              <a:rPr lang="en-US" dirty="0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:</a:t>
            </a:r>
            <a:r>
              <a:rPr lang="en-US" dirty="0">
                <a:solidFill>
                  <a:srgbClr val="929000"/>
                </a:solidFill>
                <a:latin typeface="Avenir Book" panose="02000503020000020003" pitchFamily="2" charset="0"/>
              </a:rPr>
              <a:t> </a:t>
            </a:r>
            <a:r>
              <a:rPr lang="en-US" b="1" dirty="0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return</a:t>
            </a:r>
            <a:r>
              <a:rPr lang="en-US" dirty="0">
                <a:solidFill>
                  <a:srgbClr val="929000"/>
                </a:solidFill>
                <a:latin typeface="Avenir Book" panose="02000503020000020003" pitchFamily="2" charset="0"/>
              </a:rPr>
              <a:t> </a:t>
            </a:r>
            <a:r>
              <a:rPr lang="en-US" dirty="0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sentiment['compound’]</a:t>
            </a:r>
            <a:r>
              <a:rPr lang="en-US" dirty="0">
                <a:solidFill>
                  <a:srgbClr val="929000"/>
                </a:solidFill>
                <a:latin typeface="Avenir Book" panose="02000503020000020003" pitchFamily="2" charset="0"/>
              </a:rPr>
              <a:t> </a:t>
            </a:r>
          </a:p>
          <a:p>
            <a:pPr algn="r"/>
            <a:endParaRPr lang="en-US" dirty="0">
              <a:solidFill>
                <a:srgbClr val="929000"/>
              </a:solidFill>
              <a:effectLst/>
              <a:latin typeface="Avenir Book" panose="02000503020000020003" pitchFamily="2" charset="0"/>
            </a:endParaRPr>
          </a:p>
          <a:p>
            <a:pPr algn="r"/>
            <a:r>
              <a:rPr lang="en-US" dirty="0" err="1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final_df_score</a:t>
            </a:r>
            <a:r>
              <a:rPr lang="en-US" dirty="0">
                <a:solidFill>
                  <a:srgbClr val="929000"/>
                </a:solidFill>
                <a:latin typeface="Avenir Book" panose="02000503020000020003" pitchFamily="2" charset="0"/>
              </a:rPr>
              <a:t> </a:t>
            </a:r>
            <a:r>
              <a:rPr lang="en-US" b="1" dirty="0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=</a:t>
            </a:r>
            <a:r>
              <a:rPr lang="en-US" dirty="0">
                <a:solidFill>
                  <a:srgbClr val="929000"/>
                </a:solidFill>
                <a:latin typeface="Avenir Book" panose="02000503020000020003" pitchFamily="2" charset="0"/>
              </a:rPr>
              <a:t> </a:t>
            </a:r>
            <a:r>
              <a:rPr lang="en-US" dirty="0" err="1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df_tweets</a:t>
            </a:r>
            <a:r>
              <a:rPr lang="en-US" dirty="0">
                <a:solidFill>
                  <a:srgbClr val="929000"/>
                </a:solidFill>
                <a:latin typeface="Avenir Book" panose="02000503020000020003" pitchFamily="2" charset="0"/>
              </a:rPr>
              <a:t> </a:t>
            </a:r>
            <a:r>
              <a:rPr lang="en-US" dirty="0" err="1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final_df_score</a:t>
            </a:r>
            <a:r>
              <a:rPr lang="en-US" dirty="0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['compound score']</a:t>
            </a:r>
            <a:r>
              <a:rPr lang="en-US" dirty="0">
                <a:solidFill>
                  <a:srgbClr val="929000"/>
                </a:solidFill>
                <a:latin typeface="Avenir Book" panose="02000503020000020003" pitchFamily="2" charset="0"/>
              </a:rPr>
              <a:t> </a:t>
            </a:r>
            <a:r>
              <a:rPr lang="en-US" b="1" dirty="0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=</a:t>
            </a:r>
            <a:r>
              <a:rPr lang="en-US" dirty="0">
                <a:solidFill>
                  <a:srgbClr val="929000"/>
                </a:solidFill>
                <a:latin typeface="Avenir Book" panose="02000503020000020003" pitchFamily="2" charset="0"/>
              </a:rPr>
              <a:t> </a:t>
            </a:r>
            <a:r>
              <a:rPr lang="en-US" dirty="0" err="1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df_tweets</a:t>
            </a:r>
            <a:r>
              <a:rPr lang="en-US" dirty="0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['scores']</a:t>
            </a:r>
            <a:r>
              <a:rPr lang="en-US" b="1" dirty="0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.</a:t>
            </a:r>
            <a:r>
              <a:rPr lang="en-US" dirty="0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apply(</a:t>
            </a:r>
            <a:r>
              <a:rPr lang="en-US" b="1" dirty="0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lambda</a:t>
            </a:r>
            <a:r>
              <a:rPr lang="en-US" dirty="0">
                <a:solidFill>
                  <a:srgbClr val="929000"/>
                </a:solidFill>
                <a:latin typeface="Avenir Book" panose="02000503020000020003" pitchFamily="2" charset="0"/>
              </a:rPr>
              <a:t> </a:t>
            </a:r>
            <a:r>
              <a:rPr lang="en-US" dirty="0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x:</a:t>
            </a:r>
            <a:r>
              <a:rPr lang="en-US" dirty="0">
                <a:solidFill>
                  <a:srgbClr val="929000"/>
                </a:solidFill>
                <a:latin typeface="Avenir Book" panose="02000503020000020003" pitchFamily="2" charset="0"/>
              </a:rPr>
              <a:t> </a:t>
            </a:r>
            <a:r>
              <a:rPr lang="en-US" dirty="0" err="1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sentimentPredict</a:t>
            </a:r>
            <a:r>
              <a:rPr lang="en-US" dirty="0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(x))</a:t>
            </a:r>
            <a:r>
              <a:rPr lang="en-US" dirty="0">
                <a:solidFill>
                  <a:srgbClr val="929000"/>
                </a:solidFill>
                <a:latin typeface="Avenir Book" panose="02000503020000020003" pitchFamily="2" charset="0"/>
              </a:rPr>
              <a:t> </a:t>
            </a:r>
          </a:p>
          <a:p>
            <a:pPr algn="r"/>
            <a:endParaRPr lang="en-US" dirty="0">
              <a:solidFill>
                <a:srgbClr val="929000"/>
              </a:solidFill>
              <a:effectLst/>
              <a:latin typeface="Avenir Book" panose="02000503020000020003" pitchFamily="2" charset="0"/>
            </a:endParaRPr>
          </a:p>
          <a:p>
            <a:pPr algn="r"/>
            <a:r>
              <a:rPr lang="en-US" dirty="0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display(</a:t>
            </a:r>
            <a:r>
              <a:rPr lang="en-US" dirty="0" err="1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final_df_score</a:t>
            </a:r>
            <a:r>
              <a:rPr lang="en-US" b="1" dirty="0" err="1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.</a:t>
            </a:r>
            <a:r>
              <a:rPr lang="en-US" dirty="0" err="1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head</a:t>
            </a:r>
            <a:r>
              <a:rPr lang="en-US" dirty="0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())</a:t>
            </a:r>
            <a:r>
              <a:rPr lang="en-US" dirty="0">
                <a:solidFill>
                  <a:srgbClr val="929000"/>
                </a:solidFill>
                <a:latin typeface="Avenir Book" panose="02000503020000020003" pitchFamily="2" charset="0"/>
              </a:rPr>
              <a:t> </a:t>
            </a:r>
            <a:r>
              <a:rPr lang="en-US" dirty="0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display(</a:t>
            </a:r>
            <a:r>
              <a:rPr lang="en-US" dirty="0" err="1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final_df_score</a:t>
            </a:r>
            <a:r>
              <a:rPr lang="en-US" b="1" dirty="0" err="1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.</a:t>
            </a:r>
            <a:r>
              <a:rPr lang="en-US" dirty="0" err="1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tail</a:t>
            </a:r>
            <a:r>
              <a:rPr lang="en-US" dirty="0">
                <a:solidFill>
                  <a:srgbClr val="929000"/>
                </a:solidFill>
                <a:effectLst/>
                <a:latin typeface="Avenir Book" panose="02000503020000020003" pitchFamily="2" charset="0"/>
              </a:rPr>
              <a:t>())</a:t>
            </a:r>
            <a:endParaRPr lang="en-US" dirty="0">
              <a:solidFill>
                <a:srgbClr val="929000"/>
              </a:solidFill>
              <a:latin typeface="Avenir Book" panose="02000503020000020003" pitchFamily="2" charset="0"/>
            </a:endParaRP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C2267CEF-B39B-C7D6-7A9D-2C4BC6211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938" y="212814"/>
            <a:ext cx="4605062" cy="362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28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Content Placeholder 12" descr="A picture containing text, monitor, television, screen&#10;&#10;Description automatically generated">
            <a:extLst>
              <a:ext uri="{FF2B5EF4-FFF2-40B4-BE49-F238E27FC236}">
                <a16:creationId xmlns:a16="http://schemas.microsoft.com/office/drawing/2014/main" id="{22412893-B05C-A468-4E05-6366D9CE92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90886" y="943498"/>
            <a:ext cx="6686886" cy="556683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D3706AFB-4AF0-430C-8FBE-C38C0F839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8AC53B5C-1F4B-4D51-ADA0-F74EBA6A5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E3BBF50A-9667-4DFA-9066-13B535B57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1AE81BE-698B-7F8F-79FB-053EDA1C492F}"/>
              </a:ext>
            </a:extLst>
          </p:cNvPr>
          <p:cNvSpPr txBox="1"/>
          <p:nvPr/>
        </p:nvSpPr>
        <p:spPr>
          <a:xfrm>
            <a:off x="5133473" y="232363"/>
            <a:ext cx="6887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rgbClr val="929000"/>
                </a:solidFill>
                <a:latin typeface="Avenir Book" panose="02000503020000020003" pitchFamily="2" charset="0"/>
              </a:rPr>
              <a:t>[ </a:t>
            </a:r>
            <a:r>
              <a:rPr lang="en-US" sz="4800" b="1" dirty="0">
                <a:solidFill>
                  <a:schemeClr val="bg1"/>
                </a:solidFill>
                <a:latin typeface="Avenir Book" panose="02000503020000020003" pitchFamily="2" charset="0"/>
              </a:rPr>
              <a:t>Features</a:t>
            </a:r>
            <a:r>
              <a:rPr lang="en-US" sz="5400" b="1" dirty="0">
                <a:solidFill>
                  <a:srgbClr val="929000"/>
                </a:solidFill>
                <a:latin typeface="Avenir Book" panose="02000503020000020003" pitchFamily="2" charset="0"/>
              </a:rPr>
              <a:t>]</a:t>
            </a:r>
            <a:endParaRPr lang="en-US" sz="4400" b="1" dirty="0">
              <a:solidFill>
                <a:srgbClr val="929000"/>
              </a:solidFill>
              <a:latin typeface="Avenir Book" panose="0200050302000002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C149BE-03D2-62DF-8487-A324ABAB52E6}"/>
              </a:ext>
            </a:extLst>
          </p:cNvPr>
          <p:cNvSpPr txBox="1"/>
          <p:nvPr/>
        </p:nvSpPr>
        <p:spPr>
          <a:xfrm>
            <a:off x="7468735" y="1731990"/>
            <a:ext cx="431868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929000"/>
                </a:solidFill>
                <a:latin typeface="Avenir Book" panose="02000503020000020003" pitchFamily="2" charset="0"/>
              </a:rPr>
              <a:t>[ </a:t>
            </a:r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SPY Price </a:t>
            </a:r>
            <a:r>
              <a:rPr lang="en-US" sz="2400" dirty="0">
                <a:solidFill>
                  <a:srgbClr val="929000"/>
                </a:solidFill>
                <a:latin typeface="Avenir Book" panose="02000503020000020003" pitchFamily="2" charset="0"/>
              </a:rPr>
              <a:t>]</a:t>
            </a:r>
          </a:p>
          <a:p>
            <a:pPr algn="r"/>
            <a:r>
              <a:rPr lang="en-US" sz="2400" dirty="0">
                <a:solidFill>
                  <a:srgbClr val="929000"/>
                </a:solidFill>
                <a:latin typeface="Avenir Book" panose="02000503020000020003" pitchFamily="2" charset="0"/>
              </a:rPr>
              <a:t>[</a:t>
            </a:r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 Days To Expiration </a:t>
            </a:r>
            <a:r>
              <a:rPr lang="en-US" sz="2400" dirty="0">
                <a:solidFill>
                  <a:srgbClr val="929000"/>
                </a:solidFill>
                <a:latin typeface="Avenir Book" panose="02000503020000020003" pitchFamily="2" charset="0"/>
              </a:rPr>
              <a:t>]</a:t>
            </a:r>
          </a:p>
          <a:p>
            <a:pPr algn="r"/>
            <a:r>
              <a:rPr lang="en-US" sz="2400" dirty="0">
                <a:solidFill>
                  <a:srgbClr val="929000"/>
                </a:solidFill>
                <a:latin typeface="Avenir Book" panose="02000503020000020003" pitchFamily="2" charset="0"/>
              </a:rPr>
              <a:t>[ </a:t>
            </a:r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Call Delta</a:t>
            </a:r>
            <a:r>
              <a:rPr lang="en-US" sz="2400" dirty="0">
                <a:solidFill>
                  <a:srgbClr val="929000"/>
                </a:solidFill>
                <a:latin typeface="Avenir Book" panose="02000503020000020003" pitchFamily="2" charset="0"/>
              </a:rPr>
              <a:t> ]</a:t>
            </a:r>
          </a:p>
          <a:p>
            <a:pPr algn="r"/>
            <a:r>
              <a:rPr lang="en-US" sz="2400" dirty="0">
                <a:solidFill>
                  <a:srgbClr val="929000"/>
                </a:solidFill>
                <a:latin typeface="Avenir Book" panose="02000503020000020003" pitchFamily="2" charset="0"/>
              </a:rPr>
              <a:t>[ </a:t>
            </a:r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Call Gamma </a:t>
            </a:r>
            <a:r>
              <a:rPr lang="en-US" sz="2400" dirty="0">
                <a:solidFill>
                  <a:srgbClr val="929000"/>
                </a:solidFill>
                <a:latin typeface="Avenir Book" panose="02000503020000020003" pitchFamily="2" charset="0"/>
              </a:rPr>
              <a:t>]</a:t>
            </a:r>
          </a:p>
          <a:p>
            <a:pPr algn="r"/>
            <a:r>
              <a:rPr lang="en-US" sz="2400" dirty="0">
                <a:solidFill>
                  <a:srgbClr val="929000"/>
                </a:solidFill>
                <a:latin typeface="Avenir Book" panose="02000503020000020003" pitchFamily="2" charset="0"/>
              </a:rPr>
              <a:t>[ </a:t>
            </a:r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Call Vega </a:t>
            </a:r>
            <a:r>
              <a:rPr lang="en-US" sz="2400" dirty="0">
                <a:solidFill>
                  <a:srgbClr val="929000"/>
                </a:solidFill>
                <a:latin typeface="Avenir Book" panose="02000503020000020003" pitchFamily="2" charset="0"/>
              </a:rPr>
              <a:t>]</a:t>
            </a:r>
          </a:p>
          <a:p>
            <a:pPr algn="r"/>
            <a:r>
              <a:rPr lang="en-US" sz="2400" dirty="0">
                <a:solidFill>
                  <a:srgbClr val="929000"/>
                </a:solidFill>
                <a:latin typeface="Avenir Book" panose="02000503020000020003" pitchFamily="2" charset="0"/>
              </a:rPr>
              <a:t>[ </a:t>
            </a:r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Call Theta </a:t>
            </a:r>
            <a:r>
              <a:rPr lang="en-US" sz="2400" dirty="0">
                <a:solidFill>
                  <a:srgbClr val="929000"/>
                </a:solidFill>
                <a:latin typeface="Avenir Book" panose="02000503020000020003" pitchFamily="2" charset="0"/>
              </a:rPr>
              <a:t>]</a:t>
            </a:r>
          </a:p>
          <a:p>
            <a:pPr algn="r"/>
            <a:r>
              <a:rPr lang="en-US" sz="2400" dirty="0">
                <a:solidFill>
                  <a:srgbClr val="929000"/>
                </a:solidFill>
                <a:latin typeface="Avenir Book" panose="02000503020000020003" pitchFamily="2" charset="0"/>
              </a:rPr>
              <a:t>[ </a:t>
            </a:r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Call Rho </a:t>
            </a:r>
            <a:r>
              <a:rPr lang="en-US" sz="2400" dirty="0">
                <a:solidFill>
                  <a:srgbClr val="929000"/>
                </a:solidFill>
                <a:latin typeface="Avenir Book" panose="02000503020000020003" pitchFamily="2" charset="0"/>
              </a:rPr>
              <a:t>]</a:t>
            </a:r>
          </a:p>
          <a:p>
            <a:pPr algn="r"/>
            <a:r>
              <a:rPr lang="en-US" sz="2400" dirty="0">
                <a:solidFill>
                  <a:srgbClr val="929000"/>
                </a:solidFill>
                <a:latin typeface="Avenir Book" panose="02000503020000020003" pitchFamily="2" charset="0"/>
              </a:rPr>
              <a:t>[ </a:t>
            </a:r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Call Volume </a:t>
            </a:r>
            <a:r>
              <a:rPr lang="en-US" sz="2400" dirty="0">
                <a:solidFill>
                  <a:srgbClr val="929000"/>
                </a:solidFill>
                <a:latin typeface="Avenir Book" panose="02000503020000020003" pitchFamily="2" charset="0"/>
              </a:rPr>
              <a:t>]</a:t>
            </a:r>
          </a:p>
          <a:p>
            <a:pPr algn="r"/>
            <a:r>
              <a:rPr lang="en-US" sz="2400" dirty="0">
                <a:solidFill>
                  <a:srgbClr val="929000"/>
                </a:solidFill>
                <a:latin typeface="Avenir Book" panose="02000503020000020003" pitchFamily="2" charset="0"/>
              </a:rPr>
              <a:t>[ </a:t>
            </a:r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Recent Call Price </a:t>
            </a:r>
            <a:r>
              <a:rPr lang="en-US" sz="2400" dirty="0">
                <a:solidFill>
                  <a:srgbClr val="929000"/>
                </a:solidFill>
                <a:latin typeface="Avenir Book" panose="02000503020000020003" pitchFamily="2" charset="0"/>
              </a:rPr>
              <a:t>]</a:t>
            </a:r>
          </a:p>
          <a:p>
            <a:pPr algn="r"/>
            <a:r>
              <a:rPr lang="en-US" sz="2400" dirty="0">
                <a:solidFill>
                  <a:srgbClr val="929000"/>
                </a:solidFill>
                <a:latin typeface="Avenir Book" panose="02000503020000020003" pitchFamily="2" charset="0"/>
              </a:rPr>
              <a:t>[ </a:t>
            </a:r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Strike Distance </a:t>
            </a:r>
            <a:r>
              <a:rPr lang="en-US" sz="2400" dirty="0">
                <a:solidFill>
                  <a:srgbClr val="929000"/>
                </a:solidFill>
                <a:latin typeface="Avenir Book" panose="02000503020000020003" pitchFamily="2" charset="0"/>
              </a:rPr>
              <a:t>]</a:t>
            </a:r>
          </a:p>
          <a:p>
            <a:pPr algn="r"/>
            <a:r>
              <a:rPr lang="en-US" sz="2400" dirty="0">
                <a:solidFill>
                  <a:srgbClr val="929000"/>
                </a:solidFill>
                <a:latin typeface="Avenir Book" panose="02000503020000020003" pitchFamily="2" charset="0"/>
              </a:rPr>
              <a:t>[ </a:t>
            </a:r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Inflation % </a:t>
            </a:r>
            <a:r>
              <a:rPr lang="en-US" sz="2400" dirty="0">
                <a:solidFill>
                  <a:srgbClr val="929000"/>
                </a:solidFill>
                <a:latin typeface="Avenir Book" panose="02000503020000020003" pitchFamily="2" charset="0"/>
              </a:rPr>
              <a:t>]</a:t>
            </a:r>
          </a:p>
          <a:p>
            <a:pPr algn="r"/>
            <a:r>
              <a:rPr lang="en-US" sz="2400" dirty="0">
                <a:solidFill>
                  <a:srgbClr val="929000"/>
                </a:solidFill>
                <a:latin typeface="Avenir Book" panose="02000503020000020003" pitchFamily="2" charset="0"/>
              </a:rPr>
              <a:t>[ </a:t>
            </a:r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VIX Price </a:t>
            </a:r>
            <a:r>
              <a:rPr lang="en-US" sz="2400" dirty="0">
                <a:solidFill>
                  <a:srgbClr val="929000"/>
                </a:solidFill>
                <a:latin typeface="Avenir Book" panose="02000503020000020003" pitchFamily="2" charset="0"/>
              </a:rPr>
              <a:t>]</a:t>
            </a:r>
          </a:p>
          <a:p>
            <a:pPr algn="r"/>
            <a:r>
              <a:rPr lang="en-US" sz="2400" dirty="0">
                <a:solidFill>
                  <a:srgbClr val="929000"/>
                </a:solidFill>
                <a:latin typeface="Avenir Book" panose="02000503020000020003" pitchFamily="2" charset="0"/>
              </a:rPr>
              <a:t>[ </a:t>
            </a:r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Sentiment </a:t>
            </a:r>
            <a:r>
              <a:rPr lang="en-US" sz="2400" dirty="0">
                <a:solidFill>
                  <a:srgbClr val="929000"/>
                </a:solidFill>
                <a:latin typeface="Avenir Book" panose="02000503020000020003" pitchFamily="2" charset="0"/>
              </a:rPr>
              <a:t>]</a:t>
            </a:r>
          </a:p>
        </p:txBody>
      </p:sp>
      <p:graphicFrame>
        <p:nvGraphicFramePr>
          <p:cNvPr id="29" name="TextBox 17">
            <a:extLst>
              <a:ext uri="{FF2B5EF4-FFF2-40B4-BE49-F238E27FC236}">
                <a16:creationId xmlns:a16="http://schemas.microsoft.com/office/drawing/2014/main" id="{89D46601-3948-2B22-CC3B-0F66CF57C4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3479060"/>
              </p:ext>
            </p:extLst>
          </p:nvPr>
        </p:nvGraphicFramePr>
        <p:xfrm>
          <a:off x="188849" y="1480146"/>
          <a:ext cx="4971385" cy="4493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153152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D48F1-4F52-8FB4-60E5-B48C93D29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335" y="1750949"/>
            <a:ext cx="5630780" cy="3356101"/>
          </a:xfrm>
        </p:spPr>
        <p:txBody>
          <a:bodyPr>
            <a:noAutofit/>
          </a:bodyPr>
          <a:lstStyle/>
          <a:p>
            <a:r>
              <a:rPr lang="en-US" sz="6000" b="1" dirty="0">
                <a:solidFill>
                  <a:srgbClr val="929000"/>
                </a:solidFill>
                <a:latin typeface="Avenir Book" panose="02000503020000020003" pitchFamily="2" charset="0"/>
              </a:rPr>
              <a:t>[ </a:t>
            </a:r>
            <a:r>
              <a:rPr lang="en-US" sz="4800" b="1" dirty="0">
                <a:solidFill>
                  <a:schemeClr val="bg1"/>
                </a:solidFill>
                <a:latin typeface="Avenir Book" panose="02000503020000020003" pitchFamily="2" charset="0"/>
              </a:rPr>
              <a:t>Hyperparameter Tuning for Random Forest</a:t>
            </a:r>
            <a:r>
              <a:rPr lang="en-US" sz="4800" b="1" dirty="0">
                <a:solidFill>
                  <a:srgbClr val="929000"/>
                </a:solidFill>
                <a:latin typeface="Avenir Book" panose="02000503020000020003" pitchFamily="2" charset="0"/>
              </a:rPr>
              <a:t> </a:t>
            </a:r>
            <a:r>
              <a:rPr lang="en-US" sz="6000" b="1" dirty="0">
                <a:solidFill>
                  <a:srgbClr val="929000"/>
                </a:solidFill>
                <a:latin typeface="Avenir Book" panose="02000503020000020003" pitchFamily="2" charset="0"/>
              </a:rPr>
              <a:t>]</a:t>
            </a:r>
            <a:endParaRPr lang="en-US" sz="4800" dirty="0">
              <a:solidFill>
                <a:srgbClr val="929000"/>
              </a:solidFill>
              <a:latin typeface="Avenir Book" panose="02000503020000020003" pitchFamily="2" charset="0"/>
            </a:endParaRP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0319AEC9-FB9D-DCE7-9123-143C704FC7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0780" y="0"/>
            <a:ext cx="6561220" cy="6858000"/>
          </a:xfrm>
        </p:spPr>
      </p:pic>
    </p:spTree>
    <p:extLst>
      <p:ext uri="{BB962C8B-B14F-4D97-AF65-F5344CB8AC3E}">
        <p14:creationId xmlns:p14="http://schemas.microsoft.com/office/powerpoint/2010/main" val="3860371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C5D2426A-14F9-D730-381C-09D7210EB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44077" y="5527550"/>
            <a:ext cx="4097971" cy="1932143"/>
          </a:xfrm>
        </p:spPr>
        <p:txBody>
          <a:bodyPr anchor="t">
            <a:normAutofit/>
          </a:bodyPr>
          <a:lstStyle/>
          <a:p>
            <a:pPr marL="0" indent="0" algn="r">
              <a:buNone/>
            </a:pPr>
            <a:r>
              <a:rPr lang="en-US" sz="5400" b="1" dirty="0">
                <a:solidFill>
                  <a:srgbClr val="929000"/>
                </a:solidFill>
                <a:latin typeface="Avenir Book" panose="02000503020000020003" pitchFamily="2" charset="0"/>
              </a:rPr>
              <a:t>[ </a:t>
            </a:r>
            <a:r>
              <a:rPr lang="en-US" sz="5400" b="1" dirty="0">
                <a:solidFill>
                  <a:schemeClr val="bg1"/>
                </a:solidFill>
                <a:latin typeface="Avenir Book" panose="02000503020000020003" pitchFamily="2" charset="0"/>
              </a:rPr>
              <a:t>Results </a:t>
            </a:r>
            <a:r>
              <a:rPr lang="en-US" sz="5400" b="1" dirty="0">
                <a:solidFill>
                  <a:srgbClr val="929000"/>
                </a:solidFill>
                <a:latin typeface="Avenir Book" panose="02000503020000020003" pitchFamily="2" charset="0"/>
              </a:rPr>
              <a:t>]</a:t>
            </a:r>
          </a:p>
        </p:txBody>
      </p:sp>
      <p:pic>
        <p:nvPicPr>
          <p:cNvPr id="5" name="Content Placeholder 4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63B227A3-0EC7-4DA8-BFB0-50104DD04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45" y="364378"/>
            <a:ext cx="5593363" cy="4418755"/>
          </a:xfrm>
          <a:prstGeom prst="rect">
            <a:avLst/>
          </a:prstGeom>
        </p:spPr>
      </p:pic>
      <p:pic>
        <p:nvPicPr>
          <p:cNvPr id="3" name="Picture 2" descr="A picture containing text, receipt, screenshot&#10;&#10;Description automatically generated">
            <a:extLst>
              <a:ext uri="{FF2B5EF4-FFF2-40B4-BE49-F238E27FC236}">
                <a16:creationId xmlns:a16="http://schemas.microsoft.com/office/drawing/2014/main" id="{EB19C8BA-EAC4-58B8-FE57-E3CD98624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7788" y="297879"/>
            <a:ext cx="5062271" cy="3428379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7B16170B-1C52-17D0-A255-6649AB6A7E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7788" y="4024136"/>
            <a:ext cx="5309767" cy="267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04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430</Words>
  <Application>Microsoft Macintosh PowerPoint</Application>
  <PresentationFormat>Widescreen</PresentationFormat>
  <Paragraphs>48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Avenir Book</vt:lpstr>
      <vt:lpstr>Calibri</vt:lpstr>
      <vt:lpstr>Calibri Light</vt:lpstr>
      <vt:lpstr>Office Theme</vt:lpstr>
      <vt:lpstr>[ OptyX ]</vt:lpstr>
      <vt:lpstr>[ Retail Options Trading Trends ]</vt:lpstr>
      <vt:lpstr>[ Component Analysis ]</vt:lpstr>
      <vt:lpstr>[ Sentiment Analysis ]</vt:lpstr>
      <vt:lpstr>PowerPoint Presentation</vt:lpstr>
      <vt:lpstr>PowerPoint Presentation</vt:lpstr>
      <vt:lpstr>PowerPoint Presentation</vt:lpstr>
      <vt:lpstr>[ Hyperparameter Tuning for Random Forest ]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 OptyX ]</dc:title>
  <dc:creator>Aliza Naqvi-Gonzalez</dc:creator>
  <cp:lastModifiedBy>Aliza Naqvi-Gonzalez</cp:lastModifiedBy>
  <cp:revision>26</cp:revision>
  <dcterms:created xsi:type="dcterms:W3CDTF">2022-07-07T16:06:05Z</dcterms:created>
  <dcterms:modified xsi:type="dcterms:W3CDTF">2022-07-07T22:45:51Z</dcterms:modified>
</cp:coreProperties>
</file>